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7" r:id="rId4"/>
    <p:sldId id="269" r:id="rId5"/>
    <p:sldId id="260" r:id="rId6"/>
    <p:sldId id="270" r:id="rId7"/>
    <p:sldId id="259" r:id="rId8"/>
    <p:sldId id="273" r:id="rId9"/>
    <p:sldId id="274" r:id="rId10"/>
    <p:sldId id="276" r:id="rId11"/>
    <p:sldId id="277" r:id="rId12"/>
    <p:sldId id="278" r:id="rId13"/>
    <p:sldId id="279" r:id="rId14"/>
    <p:sldId id="280" r:id="rId15"/>
    <p:sldId id="281" r:id="rId16"/>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119"/>
    <a:srgbClr val="A9E583"/>
    <a:srgbClr val="BCDDA3"/>
    <a:srgbClr val="40629F"/>
    <a:srgbClr val="FCA408"/>
    <a:srgbClr val="53A935"/>
    <a:srgbClr val="29B436"/>
    <a:srgbClr val="88D027"/>
    <a:srgbClr val="8BC63A"/>
    <a:srgbClr val="FD7C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87965" autoAdjust="0"/>
  </p:normalViewPr>
  <p:slideViewPr>
    <p:cSldViewPr snapToGrid="0" snapToObjects="1">
      <p:cViewPr varScale="1">
        <p:scale>
          <a:sx n="61" d="100"/>
          <a:sy n="61" d="100"/>
        </p:scale>
        <p:origin x="564" y="66"/>
      </p:cViewPr>
      <p:guideLst>
        <p:guide orient="horz" pos="2160"/>
        <p:guide pos="288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10872E3C-EEAF-D54B-8AD7-55EF4A16BBE3}" type="datetimeFigureOut">
              <a:rPr lang="en-US" smtClean="0"/>
              <a:t>12/27/2017</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7EC26DC-8E2B-714D-A059-D53462F42D1D}" type="slidenum">
              <a:rPr lang="en-US" smtClean="0"/>
              <a:t>‹#›</a:t>
            </a:fld>
            <a:endParaRPr lang="en-US"/>
          </a:p>
        </p:txBody>
      </p:sp>
    </p:spTree>
    <p:extLst>
      <p:ext uri="{BB962C8B-B14F-4D97-AF65-F5344CB8AC3E}">
        <p14:creationId xmlns:p14="http://schemas.microsoft.com/office/powerpoint/2010/main" val="3386528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baseline="0" dirty="0">
                <a:ea typeface="+mn-ea"/>
                <a:cs typeface="+mn-cs"/>
              </a:rPr>
              <a:t>Step One: Think It</a:t>
            </a:r>
            <a:endParaRPr lang="en-US" b="1" dirty="0">
              <a:ea typeface="+mn-ea"/>
              <a:cs typeface="+mn-cs"/>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1</a:t>
            </a:fld>
            <a:endParaRPr lang="en-US"/>
          </a:p>
        </p:txBody>
      </p:sp>
    </p:spTree>
    <p:extLst>
      <p:ext uri="{BB962C8B-B14F-4D97-AF65-F5344CB8AC3E}">
        <p14:creationId xmlns:p14="http://schemas.microsoft.com/office/powerpoint/2010/main" val="56176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Once you have a list, you’ll have a big decision to make! Which problem fascinates you? Which problem is possible for you to solve with a new invention? </a:t>
            </a:r>
          </a:p>
        </p:txBody>
      </p:sp>
      <p:sp>
        <p:nvSpPr>
          <p:cNvPr id="4" name="Slide Number Placeholder 3"/>
          <p:cNvSpPr>
            <a:spLocks noGrp="1"/>
          </p:cNvSpPr>
          <p:nvPr>
            <p:ph type="sldNum" sz="quarter" idx="10"/>
          </p:nvPr>
        </p:nvSpPr>
        <p:spPr/>
        <p:txBody>
          <a:bodyPr/>
          <a:lstStyle/>
          <a:p>
            <a:fld id="{07EC26DC-8E2B-714D-A059-D53462F42D1D}" type="slidenum">
              <a:rPr lang="en-US" smtClean="0"/>
              <a:t>10</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process of elimination, cross off the ideas that least interest you,</a:t>
            </a:r>
            <a:r>
              <a:rPr lang="en-US" baseline="0" dirty="0"/>
              <a:t> or that you don’t think you could solve with a new invention.</a:t>
            </a:r>
            <a:r>
              <a:rPr lang="en-US" dirty="0"/>
              <a:t>  </a:t>
            </a:r>
          </a:p>
        </p:txBody>
      </p:sp>
      <p:sp>
        <p:nvSpPr>
          <p:cNvPr id="4" name="Slide Number Placeholder 3"/>
          <p:cNvSpPr>
            <a:spLocks noGrp="1"/>
          </p:cNvSpPr>
          <p:nvPr>
            <p:ph type="sldNum" sz="quarter" idx="10"/>
          </p:nvPr>
        </p:nvSpPr>
        <p:spPr/>
        <p:txBody>
          <a:bodyPr/>
          <a:lstStyle/>
          <a:p>
            <a:fld id="{07EC26DC-8E2B-714D-A059-D53462F42D1D}" type="slidenum">
              <a:rPr lang="en-US" smtClean="0"/>
              <a:t>11</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your final decision by selecting the problem that really sparks your curiosity and gets you excited about inventing! Remember, identifying your problem and solution is the bedrock of your invention!  Choose wisely! </a:t>
            </a:r>
          </a:p>
        </p:txBody>
      </p:sp>
      <p:sp>
        <p:nvSpPr>
          <p:cNvPr id="4" name="Slide Number Placeholder 3"/>
          <p:cNvSpPr>
            <a:spLocks noGrp="1"/>
          </p:cNvSpPr>
          <p:nvPr>
            <p:ph type="sldNum" sz="quarter" idx="10"/>
          </p:nvPr>
        </p:nvSpPr>
        <p:spPr/>
        <p:txBody>
          <a:bodyPr/>
          <a:lstStyle/>
          <a:p>
            <a:fld id="{07EC26DC-8E2B-714D-A059-D53462F42D1D}" type="slidenum">
              <a:rPr lang="en-US" smtClean="0"/>
              <a:t>12</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Get started on </a:t>
            </a:r>
            <a:r>
              <a:rPr lang="en-US" i="1" dirty="0"/>
              <a:t>this</a:t>
            </a:r>
            <a:r>
              <a:rPr lang="en-US" dirty="0"/>
              <a:t> challenge right now by listing possible natural disaster preparation or relief problems on the first page in your Inventor’s Notebook.  You may wish to start a section titled </a:t>
            </a:r>
            <a:r>
              <a:rPr lang="en-US" i="1" dirty="0"/>
              <a:t>Think It!</a:t>
            </a:r>
            <a:r>
              <a:rPr lang="en-US" dirty="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13</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use your notebook to capture all your notes and sketches throughout the steps of your invention process.  Your notebook will help you when you prepare your entry for submission.</a:t>
            </a:r>
            <a:r>
              <a:rPr lang="en-US" dirty="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14</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know how to complete Step 1 of the invention process,</a:t>
            </a:r>
            <a:r>
              <a:rPr lang="en-US" baseline="0" dirty="0"/>
              <a:t> </a:t>
            </a:r>
            <a:r>
              <a:rPr lang="en-US" dirty="0"/>
              <a:t>THINK </a:t>
            </a:r>
            <a:r>
              <a:rPr lang="en-US"/>
              <a:t>IT!,</a:t>
            </a:r>
            <a:r>
              <a:rPr lang="en-US" baseline="0"/>
              <a:t> </a:t>
            </a:r>
            <a:r>
              <a:rPr lang="en-US"/>
              <a:t>by </a:t>
            </a:r>
            <a:r>
              <a:rPr lang="en-US" dirty="0"/>
              <a:t>generating a list of problems and choosing one that sparks your interest as an inventor!</a:t>
            </a:r>
          </a:p>
        </p:txBody>
      </p:sp>
      <p:sp>
        <p:nvSpPr>
          <p:cNvPr id="4" name="Slide Number Placeholder 3"/>
          <p:cNvSpPr>
            <a:spLocks noGrp="1"/>
          </p:cNvSpPr>
          <p:nvPr>
            <p:ph type="sldNum" sz="quarter" idx="10"/>
          </p:nvPr>
        </p:nvSpPr>
        <p:spPr/>
        <p:txBody>
          <a:bodyPr/>
          <a:lstStyle/>
          <a:p>
            <a:fld id="{07EC26DC-8E2B-714D-A059-D53462F42D1D}" type="slidenum">
              <a:rPr lang="en-US" smtClean="0"/>
              <a:t>15</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In this lesson, you are going to learn how to complete the first step in the invention process, THINK IT.</a:t>
            </a:r>
            <a:r>
              <a:rPr lang="en-US" baseline="0" dirty="0"/>
              <a:t> You’ll</a:t>
            </a:r>
            <a:r>
              <a:rPr lang="en-US" dirty="0"/>
              <a:t> identify a problem that you would like to solve and begin to imagine your solution! </a:t>
            </a:r>
          </a:p>
        </p:txBody>
      </p:sp>
      <p:sp>
        <p:nvSpPr>
          <p:cNvPr id="4" name="Slide Number Placeholder 3"/>
          <p:cNvSpPr>
            <a:spLocks noGrp="1"/>
          </p:cNvSpPr>
          <p:nvPr>
            <p:ph type="sldNum" sz="quarter" idx="10"/>
          </p:nvPr>
        </p:nvSpPr>
        <p:spPr/>
        <p:txBody>
          <a:bodyPr/>
          <a:lstStyle/>
          <a:p>
            <a:fld id="{07EC26DC-8E2B-714D-A059-D53462F42D1D}" type="slidenum">
              <a:rPr lang="en-US" smtClean="0"/>
              <a:t>2</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Eldorado Jones invented</a:t>
            </a:r>
            <a:r>
              <a:rPr lang="en-US" baseline="0" dirty="0">
                <a:effectLst/>
              </a:rPr>
              <a:t> an airplane muffler and many other useful inventions.</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3</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rPr>
              <a:t>Charles</a:t>
            </a:r>
            <a:r>
              <a:rPr lang="en-US" baseline="0" dirty="0">
                <a:effectLst/>
              </a:rPr>
              <a:t> Baker and his assistant demonstrate the radiator invention. </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4</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past Invent It Challenges, students like you have solved many different kinds of problems.  For example, seven-year old Sam tackled the issue of people getting cold while scraping</a:t>
            </a:r>
            <a:r>
              <a:rPr lang="en-US" baseline="0" dirty="0"/>
              <a:t> ice and snow from their</a:t>
            </a:r>
            <a:r>
              <a:rPr lang="en-US" dirty="0"/>
              <a:t> car windshield.</a:t>
            </a:r>
            <a:r>
              <a:rPr lang="en-US" baseline="0" dirty="0"/>
              <a:t> How?</a:t>
            </a:r>
            <a:r>
              <a:rPr lang="en-US" dirty="0"/>
              <a:t> By creating a scraper that can be used from inside the car! </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5</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Chase, a 13-year old from North Carolina, invented a refugee travois to help a single parent</a:t>
            </a:r>
            <a:r>
              <a:rPr lang="en-US" baseline="0" dirty="0"/>
              <a:t> easily </a:t>
            </a:r>
            <a:r>
              <a:rPr lang="en-US" dirty="0"/>
              <a:t>transport multiple children easily to safety. </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6</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To identify a problem </a:t>
            </a:r>
            <a:r>
              <a:rPr lang="en-US" b="1" dirty="0"/>
              <a:t>you</a:t>
            </a:r>
            <a:r>
              <a:rPr lang="en-US" dirty="0"/>
              <a:t> might want to solve as an inventor, start by brainstorming.  Grab your pencil or computer and make a list of problems.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7</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9864" rtl="0" eaLnBrk="1" fontAlgn="auto" latinLnBrk="0" hangingPunct="1">
              <a:lnSpc>
                <a:spcPct val="100000"/>
              </a:lnSpc>
              <a:spcBef>
                <a:spcPts val="0"/>
              </a:spcBef>
              <a:spcAft>
                <a:spcPts val="0"/>
              </a:spcAft>
              <a:buClrTx/>
              <a:buSzTx/>
              <a:buFontTx/>
              <a:buNone/>
              <a:tabLst/>
              <a:defRPr/>
            </a:pPr>
            <a:r>
              <a:rPr lang="en-US" dirty="0">
                <a:effectLst/>
              </a:rPr>
              <a:t>First, think about your own</a:t>
            </a:r>
            <a:r>
              <a:rPr lang="en-US" baseline="0" dirty="0">
                <a:effectLst/>
              </a:rPr>
              <a:t> l</a:t>
            </a:r>
            <a:r>
              <a:rPr lang="en-US" dirty="0">
                <a:effectLst/>
              </a:rPr>
              <a:t>ife.</a:t>
            </a:r>
            <a:r>
              <a:rPr lang="en-US" baseline="0" dirty="0">
                <a:effectLst/>
              </a:rPr>
              <a:t> What current products frustrate you? W</a:t>
            </a:r>
            <a:r>
              <a:rPr lang="en-US" dirty="0">
                <a:effectLst/>
              </a:rPr>
              <a:t>hat problems do you have</a:t>
            </a:r>
            <a:r>
              <a:rPr lang="en-US" baseline="0" dirty="0">
                <a:effectLst/>
              </a:rPr>
              <a:t> in</a:t>
            </a:r>
            <a:r>
              <a:rPr lang="en-US" dirty="0">
                <a:effectLst/>
              </a:rPr>
              <a:t> your home, school, or community that an invention might help? Next, ask friends, family, and teachers what problems they’d like to solve</a:t>
            </a:r>
            <a:r>
              <a:rPr lang="en-US" baseline="0" dirty="0">
                <a:effectLst/>
              </a:rPr>
              <a:t>. As </a:t>
            </a:r>
            <a:r>
              <a:rPr lang="en-US" dirty="0">
                <a:effectLst/>
              </a:rPr>
              <a:t>you listen to their responses, think about how solving their problems could help others improve their lives.</a:t>
            </a:r>
          </a:p>
          <a:p>
            <a:pPr defTabSz="469864">
              <a:defRPr/>
            </a:pP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8</a:t>
            </a:fld>
            <a:endParaRPr lang="en-US"/>
          </a:p>
        </p:txBody>
      </p:sp>
    </p:spTree>
    <p:extLst>
      <p:ext uri="{BB962C8B-B14F-4D97-AF65-F5344CB8AC3E}">
        <p14:creationId xmlns:p14="http://schemas.microsoft.com/office/powerpoint/2010/main" val="342865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rPr>
              <a:t>Finally, read the newspaper or watch the news to find out about bigger, global problems you could tackle.</a:t>
            </a:r>
          </a:p>
          <a:p>
            <a:pPr defTabSz="469864">
              <a:defRPr/>
            </a:pP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9</a:t>
            </a:fld>
            <a:endParaRPr lang="en-US"/>
          </a:p>
        </p:txBody>
      </p:sp>
    </p:spTree>
    <p:extLst>
      <p:ext uri="{BB962C8B-B14F-4D97-AF65-F5344CB8AC3E}">
        <p14:creationId xmlns:p14="http://schemas.microsoft.com/office/powerpoint/2010/main" val="342865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37739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76208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167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203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3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5422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3C4704-1629-4540-9AFC-FD3BCD45BBB7}"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195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C4704-1629-4540-9AFC-FD3BCD45BBB7}"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34865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C4704-1629-4540-9AFC-FD3BCD45BBB7}"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0003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28082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661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4704-1629-4540-9AFC-FD3BCD45BBB7}" type="datetimeFigureOut">
              <a:rPr lang="en-US" smtClean="0"/>
              <a:t>12/27/2017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0380F-03B3-2F42-B880-482C76FBD6DD}" type="slidenum">
              <a:rPr lang="en-US" smtClean="0"/>
              <a:t>‹#›</a:t>
            </a:fld>
            <a:endParaRPr lang="en-US"/>
          </a:p>
        </p:txBody>
      </p:sp>
    </p:spTree>
    <p:extLst>
      <p:ext uri="{BB962C8B-B14F-4D97-AF65-F5344CB8AC3E}">
        <p14:creationId xmlns:p14="http://schemas.microsoft.com/office/powerpoint/2010/main" val="103718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47901" y="0"/>
            <a:ext cx="9291901" cy="6572624"/>
          </a:xfrm>
          <a:prstGeom prst="rect">
            <a:avLst/>
          </a:prstGeom>
        </p:spPr>
      </p:pic>
      <p:pic>
        <p:nvPicPr>
          <p:cNvPr id="20" name="Picture 19"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472734"/>
            <a:ext cx="5106520" cy="5106520"/>
          </a:xfrm>
          <a:prstGeom prst="rect">
            <a:avLst/>
          </a:prstGeom>
        </p:spPr>
      </p:pic>
      <p:pic>
        <p:nvPicPr>
          <p:cNvPr id="4" name="Picture 3" descr="TitleSlide_Background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00" y="0"/>
            <a:ext cx="9291900" cy="6858000"/>
          </a:xfrm>
          <a:prstGeom prst="rect">
            <a:avLst/>
          </a:prstGeom>
        </p:spPr>
      </p:pic>
      <p:pic>
        <p:nvPicPr>
          <p:cNvPr id="5" name="Picture 4" descr="ePalslogo_rgb_Tanger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601" y="5543794"/>
            <a:ext cx="1419413" cy="872864"/>
          </a:xfrm>
          <a:prstGeom prst="rect">
            <a:avLst/>
          </a:prstGeom>
        </p:spPr>
      </p:pic>
      <p:sp>
        <p:nvSpPr>
          <p:cNvPr id="6" name="TextBox 5"/>
          <p:cNvSpPr txBox="1"/>
          <p:nvPr/>
        </p:nvSpPr>
        <p:spPr>
          <a:xfrm>
            <a:off x="5829116" y="5181100"/>
            <a:ext cx="3671155" cy="1258806"/>
          </a:xfrm>
          <a:prstGeom prst="rect">
            <a:avLst/>
          </a:prstGeom>
          <a:noFill/>
        </p:spPr>
        <p:txBody>
          <a:bodyPr wrap="square" rtlCol="0">
            <a:spAutoFit/>
          </a:bodyPr>
          <a:lstStyle/>
          <a:p>
            <a:pPr>
              <a:lnSpc>
                <a:spcPct val="80000"/>
              </a:lnSpc>
            </a:pPr>
            <a:r>
              <a:rPr lang="en-US" dirty="0">
                <a:solidFill>
                  <a:schemeClr val="bg1"/>
                </a:solidFill>
                <a:latin typeface="+mj-lt"/>
                <a:cs typeface="Helvetica Neue Light"/>
              </a:rPr>
              <a:t>The Invention Process: Step 1</a:t>
            </a:r>
          </a:p>
          <a:p>
            <a:pPr>
              <a:lnSpc>
                <a:spcPct val="80000"/>
              </a:lnSpc>
            </a:pPr>
            <a:endParaRPr lang="en-US" dirty="0">
              <a:solidFill>
                <a:schemeClr val="bg1"/>
              </a:solidFill>
              <a:latin typeface="+mj-lt"/>
              <a:cs typeface="Helvetica Neue Light"/>
            </a:endParaRPr>
          </a:p>
          <a:p>
            <a:pPr>
              <a:lnSpc>
                <a:spcPct val="80000"/>
              </a:lnSpc>
            </a:pPr>
            <a:r>
              <a:rPr lang="en-US" sz="4000" b="1" dirty="0">
                <a:solidFill>
                  <a:schemeClr val="bg1"/>
                </a:solidFill>
                <a:latin typeface="+mj-lt"/>
                <a:cs typeface="Helvetica Neue"/>
              </a:rPr>
              <a:t>Think it</a:t>
            </a:r>
          </a:p>
          <a:p>
            <a:pPr>
              <a:lnSpc>
                <a:spcPct val="80000"/>
              </a:lnSpc>
            </a:pPr>
            <a:r>
              <a:rPr lang="en-US" b="1" dirty="0">
                <a:solidFill>
                  <a:schemeClr val="bg1"/>
                </a:solidFill>
                <a:latin typeface="+mj-lt"/>
                <a:cs typeface="Helvetica Neue"/>
              </a:rPr>
              <a:t>Identify a Problem or Need</a:t>
            </a:r>
          </a:p>
        </p:txBody>
      </p:sp>
      <p:pic>
        <p:nvPicPr>
          <p:cNvPr id="21" name="Picture 20" descr="ChallengeSteps1_think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6892" y="4647682"/>
            <a:ext cx="1792224" cy="1792224"/>
          </a:xfrm>
          <a:prstGeom prst="rect">
            <a:avLst/>
          </a:prstGeom>
          <a:effectLst>
            <a:glow rad="330200">
              <a:schemeClr val="bg1">
                <a:alpha val="28000"/>
              </a:schemeClr>
            </a:glow>
          </a:effectLst>
        </p:spPr>
      </p:pic>
      <p:pic>
        <p:nvPicPr>
          <p:cNvPr id="22" name="Picture 21" descr="ChallengeSteps2_Explore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5366" y="2297721"/>
            <a:ext cx="1240779" cy="1240779"/>
          </a:xfrm>
          <a:prstGeom prst="rect">
            <a:avLst/>
          </a:prstGeom>
          <a:effectLst>
            <a:glow rad="330200">
              <a:schemeClr val="bg1">
                <a:alpha val="28000"/>
              </a:schemeClr>
            </a:glow>
          </a:effectLst>
        </p:spPr>
      </p:pic>
      <p:pic>
        <p:nvPicPr>
          <p:cNvPr id="23" name="Picture 22" descr="ChallengeSteps3_Sketch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474" y="3321026"/>
            <a:ext cx="1240779" cy="1240779"/>
          </a:xfrm>
          <a:prstGeom prst="rect">
            <a:avLst/>
          </a:prstGeom>
          <a:effectLst>
            <a:glow rad="330200">
              <a:schemeClr val="bg1">
                <a:alpha val="28000"/>
              </a:schemeClr>
            </a:glow>
          </a:effectLst>
        </p:spPr>
      </p:pic>
      <p:pic>
        <p:nvPicPr>
          <p:cNvPr id="24" name="Picture 23" descr="ChallengeSteps4_Create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3029" y="687073"/>
            <a:ext cx="1240779" cy="1240779"/>
          </a:xfrm>
          <a:prstGeom prst="rect">
            <a:avLst/>
          </a:prstGeom>
          <a:effectLst>
            <a:glow rad="330200">
              <a:schemeClr val="bg1">
                <a:alpha val="28000"/>
              </a:schemeClr>
            </a:glow>
          </a:effectLst>
        </p:spPr>
      </p:pic>
      <p:pic>
        <p:nvPicPr>
          <p:cNvPr id="25" name="Picture 24" descr="ChallengeSteps5_Tryi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3808" y="1927852"/>
            <a:ext cx="1240779" cy="1240779"/>
          </a:xfrm>
          <a:prstGeom prst="rect">
            <a:avLst/>
          </a:prstGeom>
          <a:effectLst>
            <a:glow rad="330200">
              <a:schemeClr val="bg1">
                <a:alpha val="28000"/>
              </a:schemeClr>
            </a:glow>
          </a:effectLst>
        </p:spPr>
      </p:pic>
      <p:pic>
        <p:nvPicPr>
          <p:cNvPr id="26" name="Picture 25" descr="ChallengeSteps6_Twea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8727" y="472734"/>
            <a:ext cx="1240779" cy="1240779"/>
          </a:xfrm>
          <a:prstGeom prst="rect">
            <a:avLst/>
          </a:prstGeom>
          <a:effectLst>
            <a:glow rad="330200">
              <a:schemeClr val="bg1">
                <a:alpha val="28000"/>
              </a:schemeClr>
            </a:glow>
          </a:effectLst>
        </p:spPr>
      </p:pic>
      <p:pic>
        <p:nvPicPr>
          <p:cNvPr id="27" name="Picture 26" descr="ChallengeSteps7_Selli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73953" y="2080247"/>
            <a:ext cx="1240779" cy="1240779"/>
          </a:xfrm>
          <a:prstGeom prst="rect">
            <a:avLst/>
          </a:prstGeom>
          <a:effectLst>
            <a:glow rad="330200">
              <a:schemeClr val="bg1">
                <a:alpha val="28000"/>
              </a:schemeClr>
            </a:glow>
          </a:effectLst>
        </p:spPr>
      </p:pic>
    </p:spTree>
    <p:extLst>
      <p:ext uri="{BB962C8B-B14F-4D97-AF65-F5344CB8AC3E}">
        <p14:creationId xmlns:p14="http://schemas.microsoft.com/office/powerpoint/2010/main" val="410179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3" name="TextBox 2"/>
          <p:cNvSpPr txBox="1"/>
          <p:nvPr/>
        </p:nvSpPr>
        <p:spPr>
          <a:xfrm>
            <a:off x="271253" y="777216"/>
            <a:ext cx="1627168" cy="584776"/>
          </a:xfrm>
          <a:prstGeom prst="rect">
            <a:avLst/>
          </a:prstGeom>
          <a:noFill/>
        </p:spPr>
        <p:txBody>
          <a:bodyPr wrap="none" rtlCol="0">
            <a:spAutoFit/>
          </a:bodyPr>
          <a:lstStyle/>
          <a:p>
            <a:r>
              <a:rPr lang="en-US" sz="3200" dirty="0">
                <a:solidFill>
                  <a:schemeClr val="bg1"/>
                </a:solidFill>
              </a:rPr>
              <a:t>Personal</a:t>
            </a: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a:solidFill>
                  <a:schemeClr val="bg1"/>
                </a:solidFill>
              </a:rPr>
              <a:t>School</a:t>
            </a: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a:solidFill>
                  <a:schemeClr val="bg1"/>
                </a:solidFill>
              </a:rPr>
              <a:t>Community</a:t>
            </a: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a:solidFill>
                  <a:schemeClr val="bg1"/>
                </a:solidFill>
              </a:rPr>
              <a:t>Global</a:t>
            </a:r>
          </a:p>
        </p:txBody>
      </p: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Choose a Problem to Solve</a:t>
            </a:r>
          </a:p>
        </p:txBody>
      </p:sp>
      <p:grpSp>
        <p:nvGrpSpPr>
          <p:cNvPr id="4" name="Group 3"/>
          <p:cNvGrpSpPr/>
          <p:nvPr/>
        </p:nvGrpSpPr>
        <p:grpSpPr>
          <a:xfrm>
            <a:off x="99566" y="1318739"/>
            <a:ext cx="9158140" cy="4403650"/>
            <a:chOff x="99566" y="1318739"/>
            <a:chExt cx="9158140" cy="4403650"/>
          </a:xfrm>
        </p:grpSpPr>
        <p:sp>
          <p:nvSpPr>
            <p:cNvPr id="2" name="Rectangle 1"/>
            <p:cNvSpPr/>
            <p:nvPr/>
          </p:nvSpPr>
          <p:spPr>
            <a:xfrm rot="193753">
              <a:off x="99566" y="2672835"/>
              <a:ext cx="1981247" cy="23618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29" name="Rectangle 28"/>
            <p:cNvSpPr/>
            <p:nvPr/>
          </p:nvSpPr>
          <p:spPr>
            <a:xfrm rot="21249434">
              <a:off x="116064" y="1473808"/>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53A935"/>
                  </a:solidFill>
                </a:rPr>
                <a:t>Problem</a:t>
              </a:r>
            </a:p>
          </p:txBody>
        </p:sp>
        <p:sp>
          <p:nvSpPr>
            <p:cNvPr id="30" name="Rectangle 29"/>
            <p:cNvSpPr/>
            <p:nvPr/>
          </p:nvSpPr>
          <p:spPr>
            <a:xfrm rot="21289341">
              <a:off x="2190243" y="1624067"/>
              <a:ext cx="240562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1" name="Rectangle 30"/>
            <p:cNvSpPr/>
            <p:nvPr/>
          </p:nvSpPr>
          <p:spPr>
            <a:xfrm rot="21360590">
              <a:off x="4586000" y="2685187"/>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2" name="Rectangle 31"/>
            <p:cNvSpPr/>
            <p:nvPr/>
          </p:nvSpPr>
          <p:spPr>
            <a:xfrm>
              <a:off x="4299030" y="4362615"/>
              <a:ext cx="313576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3" name="Rectangle 32"/>
            <p:cNvSpPr/>
            <p:nvPr/>
          </p:nvSpPr>
          <p:spPr>
            <a:xfrm rot="563421">
              <a:off x="6599671" y="1318739"/>
              <a:ext cx="2470459" cy="11050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4" name="Rectangle 33"/>
            <p:cNvSpPr/>
            <p:nvPr/>
          </p:nvSpPr>
          <p:spPr>
            <a:xfrm>
              <a:off x="6795518" y="2434437"/>
              <a:ext cx="2380523" cy="10588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6" name="Rectangle 35"/>
            <p:cNvSpPr/>
            <p:nvPr/>
          </p:nvSpPr>
          <p:spPr>
            <a:xfrm rot="20914280">
              <a:off x="6877183" y="4558123"/>
              <a:ext cx="2380523" cy="1164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grpSp>
    </p:spTree>
    <p:extLst>
      <p:ext uri="{BB962C8B-B14F-4D97-AF65-F5344CB8AC3E}">
        <p14:creationId xmlns:p14="http://schemas.microsoft.com/office/powerpoint/2010/main" val="257749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3" name="TextBox 2"/>
          <p:cNvSpPr txBox="1"/>
          <p:nvPr/>
        </p:nvSpPr>
        <p:spPr>
          <a:xfrm>
            <a:off x="271253" y="777216"/>
            <a:ext cx="1627168" cy="584776"/>
          </a:xfrm>
          <a:prstGeom prst="rect">
            <a:avLst/>
          </a:prstGeom>
          <a:noFill/>
        </p:spPr>
        <p:txBody>
          <a:bodyPr wrap="none" rtlCol="0">
            <a:spAutoFit/>
          </a:bodyPr>
          <a:lstStyle/>
          <a:p>
            <a:r>
              <a:rPr lang="en-US" sz="3200" dirty="0">
                <a:solidFill>
                  <a:schemeClr val="bg1"/>
                </a:solidFill>
              </a:rPr>
              <a:t>Personal</a:t>
            </a: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a:solidFill>
                  <a:schemeClr val="bg1"/>
                </a:solidFill>
              </a:rPr>
              <a:t>School</a:t>
            </a: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a:solidFill>
                  <a:schemeClr val="bg1"/>
                </a:solidFill>
              </a:rPr>
              <a:t>Community</a:t>
            </a: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a:solidFill>
                  <a:schemeClr val="bg1"/>
                </a:solidFill>
              </a:rPr>
              <a:t>Global</a:t>
            </a:r>
          </a:p>
        </p:txBody>
      </p: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Choose a Problem to Solve</a:t>
            </a:r>
          </a:p>
        </p:txBody>
      </p:sp>
      <p:grpSp>
        <p:nvGrpSpPr>
          <p:cNvPr id="4" name="Group 3"/>
          <p:cNvGrpSpPr/>
          <p:nvPr/>
        </p:nvGrpSpPr>
        <p:grpSpPr>
          <a:xfrm>
            <a:off x="99566" y="1318739"/>
            <a:ext cx="9158140" cy="4403650"/>
            <a:chOff x="99566" y="1318739"/>
            <a:chExt cx="9158140" cy="4403650"/>
          </a:xfrm>
        </p:grpSpPr>
        <p:sp>
          <p:nvSpPr>
            <p:cNvPr id="2" name="Rectangle 1"/>
            <p:cNvSpPr/>
            <p:nvPr/>
          </p:nvSpPr>
          <p:spPr>
            <a:xfrm rot="193753">
              <a:off x="99566" y="2672835"/>
              <a:ext cx="1981247" cy="23618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29" name="Rectangle 28"/>
            <p:cNvSpPr/>
            <p:nvPr/>
          </p:nvSpPr>
          <p:spPr>
            <a:xfrm rot="21249434">
              <a:off x="116064" y="1473808"/>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53A935"/>
                  </a:solidFill>
                </a:rPr>
                <a:t>Problem</a:t>
              </a:r>
            </a:p>
          </p:txBody>
        </p:sp>
        <p:sp>
          <p:nvSpPr>
            <p:cNvPr id="30" name="Rectangle 29"/>
            <p:cNvSpPr/>
            <p:nvPr/>
          </p:nvSpPr>
          <p:spPr>
            <a:xfrm rot="21289341">
              <a:off x="2190243" y="1624067"/>
              <a:ext cx="240562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1" name="Rectangle 30"/>
            <p:cNvSpPr/>
            <p:nvPr/>
          </p:nvSpPr>
          <p:spPr>
            <a:xfrm rot="21360590">
              <a:off x="4586000" y="2685187"/>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2" name="Rectangle 31"/>
            <p:cNvSpPr/>
            <p:nvPr/>
          </p:nvSpPr>
          <p:spPr>
            <a:xfrm>
              <a:off x="4299030" y="4362615"/>
              <a:ext cx="313576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3" name="Rectangle 32"/>
            <p:cNvSpPr/>
            <p:nvPr/>
          </p:nvSpPr>
          <p:spPr>
            <a:xfrm rot="563421">
              <a:off x="6599671" y="1318739"/>
              <a:ext cx="2470459" cy="11050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4" name="Rectangle 33"/>
            <p:cNvSpPr/>
            <p:nvPr/>
          </p:nvSpPr>
          <p:spPr>
            <a:xfrm>
              <a:off x="6795518" y="2434437"/>
              <a:ext cx="2380523" cy="10588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6" name="Rectangle 35"/>
            <p:cNvSpPr/>
            <p:nvPr/>
          </p:nvSpPr>
          <p:spPr>
            <a:xfrm rot="20914280">
              <a:off x="6877183" y="4558123"/>
              <a:ext cx="2380523" cy="1164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grpSp>
      <p:cxnSp>
        <p:nvCxnSpPr>
          <p:cNvPr id="7" name="Straight Connector 6"/>
          <p:cNvCxnSpPr/>
          <p:nvPr/>
        </p:nvCxnSpPr>
        <p:spPr>
          <a:xfrm>
            <a:off x="401598" y="1646236"/>
            <a:ext cx="1916382" cy="47435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34079" y="1646236"/>
            <a:ext cx="1412351" cy="585311"/>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8948" y="3648547"/>
            <a:ext cx="1386206" cy="603107"/>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1253" y="3254853"/>
            <a:ext cx="1955437" cy="110776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865756" y="2074551"/>
            <a:ext cx="1252358"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080105" y="1982614"/>
            <a:ext cx="596455" cy="6642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299171" y="1517723"/>
            <a:ext cx="530177" cy="713824"/>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7126557" y="1509298"/>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450799" y="2843040"/>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450799" y="2553923"/>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250229" y="4651732"/>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250229" y="4362615"/>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07413" y="4857622"/>
            <a:ext cx="779625" cy="584749"/>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434798" y="4980911"/>
            <a:ext cx="952240" cy="72004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01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3" name="TextBox 2"/>
          <p:cNvSpPr txBox="1"/>
          <p:nvPr/>
        </p:nvSpPr>
        <p:spPr>
          <a:xfrm>
            <a:off x="271253" y="777216"/>
            <a:ext cx="1627168" cy="584776"/>
          </a:xfrm>
          <a:prstGeom prst="rect">
            <a:avLst/>
          </a:prstGeom>
          <a:noFill/>
        </p:spPr>
        <p:txBody>
          <a:bodyPr wrap="none" rtlCol="0">
            <a:spAutoFit/>
          </a:bodyPr>
          <a:lstStyle/>
          <a:p>
            <a:r>
              <a:rPr lang="en-US" sz="3200" dirty="0">
                <a:solidFill>
                  <a:schemeClr val="bg1"/>
                </a:solidFill>
              </a:rPr>
              <a:t>Personal</a:t>
            </a: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a:solidFill>
                  <a:schemeClr val="bg1"/>
                </a:solidFill>
              </a:rPr>
              <a:t>School</a:t>
            </a: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a:solidFill>
                  <a:schemeClr val="bg1"/>
                </a:solidFill>
              </a:rPr>
              <a:t>Community</a:t>
            </a: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a:solidFill>
                  <a:schemeClr val="bg1"/>
                </a:solidFill>
              </a:rPr>
              <a:t>Global</a:t>
            </a:r>
          </a:p>
        </p:txBody>
      </p: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Choose a Problem to Solve</a:t>
            </a:r>
          </a:p>
        </p:txBody>
      </p:sp>
      <p:grpSp>
        <p:nvGrpSpPr>
          <p:cNvPr id="4" name="Group 3"/>
          <p:cNvGrpSpPr/>
          <p:nvPr/>
        </p:nvGrpSpPr>
        <p:grpSpPr>
          <a:xfrm>
            <a:off x="99566" y="1318739"/>
            <a:ext cx="9158140" cy="4403650"/>
            <a:chOff x="99566" y="1318739"/>
            <a:chExt cx="9158140" cy="4403650"/>
          </a:xfrm>
        </p:grpSpPr>
        <p:sp>
          <p:nvSpPr>
            <p:cNvPr id="2" name="Rectangle 1"/>
            <p:cNvSpPr/>
            <p:nvPr/>
          </p:nvSpPr>
          <p:spPr>
            <a:xfrm rot="193753">
              <a:off x="99566" y="2672835"/>
              <a:ext cx="1981247" cy="236185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29" name="Rectangle 28"/>
            <p:cNvSpPr/>
            <p:nvPr/>
          </p:nvSpPr>
          <p:spPr>
            <a:xfrm rot="21249434">
              <a:off x="116064" y="1473808"/>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53A935"/>
                  </a:solidFill>
                </a:rPr>
                <a:t>Problem</a:t>
              </a:r>
            </a:p>
          </p:txBody>
        </p:sp>
        <p:sp>
          <p:nvSpPr>
            <p:cNvPr id="30" name="Rectangle 29"/>
            <p:cNvSpPr/>
            <p:nvPr/>
          </p:nvSpPr>
          <p:spPr>
            <a:xfrm rot="21289341">
              <a:off x="2190243" y="1624067"/>
              <a:ext cx="240562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1" name="Rectangle 30"/>
            <p:cNvSpPr/>
            <p:nvPr/>
          </p:nvSpPr>
          <p:spPr>
            <a:xfrm rot="21360590">
              <a:off x="4586000" y="2685187"/>
              <a:ext cx="2491689" cy="85124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2" name="Rectangle 31"/>
            <p:cNvSpPr/>
            <p:nvPr/>
          </p:nvSpPr>
          <p:spPr>
            <a:xfrm>
              <a:off x="4299030" y="4362615"/>
              <a:ext cx="3135768" cy="10797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3" name="Rectangle 32"/>
            <p:cNvSpPr/>
            <p:nvPr/>
          </p:nvSpPr>
          <p:spPr>
            <a:xfrm rot="563421">
              <a:off x="6599671" y="1318739"/>
              <a:ext cx="2470459" cy="11050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4" name="Rectangle 33"/>
            <p:cNvSpPr/>
            <p:nvPr/>
          </p:nvSpPr>
          <p:spPr>
            <a:xfrm>
              <a:off x="6795518" y="2434437"/>
              <a:ext cx="2380523" cy="10588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sp>
          <p:nvSpPr>
            <p:cNvPr id="36" name="Rectangle 35"/>
            <p:cNvSpPr/>
            <p:nvPr/>
          </p:nvSpPr>
          <p:spPr>
            <a:xfrm rot="20914280">
              <a:off x="6877183" y="4558123"/>
              <a:ext cx="2380523" cy="11642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53A935"/>
                  </a:solidFill>
                </a:rPr>
                <a:t>Problem</a:t>
              </a:r>
              <a:endParaRPr lang="en-US" sz="2800" dirty="0"/>
            </a:p>
          </p:txBody>
        </p:sp>
      </p:grpSp>
      <p:cxnSp>
        <p:nvCxnSpPr>
          <p:cNvPr id="7" name="Straight Connector 6"/>
          <p:cNvCxnSpPr/>
          <p:nvPr/>
        </p:nvCxnSpPr>
        <p:spPr>
          <a:xfrm>
            <a:off x="401598" y="1646236"/>
            <a:ext cx="1916382" cy="474350"/>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34079" y="1646236"/>
            <a:ext cx="1412351" cy="585311"/>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8948" y="3648547"/>
            <a:ext cx="1386206" cy="603107"/>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1253" y="3254853"/>
            <a:ext cx="1955437" cy="110776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865756" y="2074551"/>
            <a:ext cx="1252358"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080105" y="1982614"/>
            <a:ext cx="596455" cy="6642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299171" y="1517723"/>
            <a:ext cx="530177" cy="713824"/>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7126557" y="1509298"/>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450799" y="2843040"/>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450799" y="2553923"/>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250229" y="4651732"/>
            <a:ext cx="1433274" cy="43313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250229" y="4362615"/>
            <a:ext cx="1109032" cy="892225"/>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607413" y="4857622"/>
            <a:ext cx="779625" cy="584749"/>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434798" y="4980911"/>
            <a:ext cx="952240" cy="720042"/>
          </a:xfrm>
          <a:prstGeom prst="line">
            <a:avLst/>
          </a:prstGeom>
          <a:ln w="762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462632" y="2449667"/>
            <a:ext cx="2663925" cy="1532596"/>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04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4-01-30 at 11.09.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8" y="0"/>
            <a:ext cx="6773071" cy="6858000"/>
          </a:xfrm>
          <a:prstGeom prst="rect">
            <a:avLst/>
          </a:prstGeom>
        </p:spPr>
      </p:pic>
      <p:pic>
        <p:nvPicPr>
          <p:cNvPr id="3" name="Picture 2"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5" name="TextBox 4"/>
          <p:cNvSpPr txBox="1"/>
          <p:nvPr/>
        </p:nvSpPr>
        <p:spPr>
          <a:xfrm>
            <a:off x="4360709" y="5006761"/>
            <a:ext cx="8373870" cy="1389098"/>
          </a:xfrm>
          <a:prstGeom prst="rect">
            <a:avLst/>
          </a:prstGeom>
          <a:noFill/>
        </p:spPr>
        <p:txBody>
          <a:bodyPr wrap="square" rtlCol="0">
            <a:spAutoFit/>
          </a:bodyPr>
          <a:lstStyle/>
          <a:p>
            <a:pPr>
              <a:lnSpc>
                <a:spcPct val="80000"/>
              </a:lnSpc>
            </a:pPr>
            <a:r>
              <a:rPr lang="en-US" sz="3600" b="1" dirty="0">
                <a:solidFill>
                  <a:schemeClr val="bg1"/>
                </a:solidFill>
                <a:latin typeface="+mj-lt"/>
                <a:cs typeface="Helvetica Neue"/>
              </a:rPr>
              <a:t>Get Started</a:t>
            </a:r>
          </a:p>
          <a:p>
            <a:pPr>
              <a:lnSpc>
                <a:spcPct val="80000"/>
              </a:lnSpc>
            </a:pPr>
            <a:endParaRPr lang="en-US" sz="3200" b="1" dirty="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sp>
        <p:nvSpPr>
          <p:cNvPr id="12" name="Rectangle 11"/>
          <p:cNvSpPr/>
          <p:nvPr/>
        </p:nvSpPr>
        <p:spPr>
          <a:xfrm rot="270716">
            <a:off x="865044" y="356340"/>
            <a:ext cx="3077743" cy="726876"/>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Most people don’t get </a:t>
            </a:r>
            <a:r>
              <a:rPr lang="en-US" sz="2000" b="1">
                <a:solidFill>
                  <a:schemeClr val="bg1"/>
                </a:solidFill>
              </a:rPr>
              <a:t>enough sleep.</a:t>
            </a:r>
            <a:endParaRPr lang="en-US" sz="2000" b="1" dirty="0">
              <a:solidFill>
                <a:schemeClr val="bg1"/>
              </a:solidFill>
            </a:endParaRPr>
          </a:p>
        </p:txBody>
      </p:sp>
      <p:sp>
        <p:nvSpPr>
          <p:cNvPr id="21" name="Rectangle 20"/>
          <p:cNvSpPr/>
          <p:nvPr/>
        </p:nvSpPr>
        <p:spPr>
          <a:xfrm>
            <a:off x="619460" y="1408264"/>
            <a:ext cx="4380690" cy="667742"/>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Sports can be dangerous </a:t>
            </a:r>
          </a:p>
          <a:p>
            <a:pPr algn="ctr"/>
            <a:r>
              <a:rPr lang="en-US" sz="2000" dirty="0">
                <a:solidFill>
                  <a:schemeClr val="bg1"/>
                </a:solidFill>
              </a:rPr>
              <a:t>for players.</a:t>
            </a:r>
          </a:p>
        </p:txBody>
      </p:sp>
      <p:sp>
        <p:nvSpPr>
          <p:cNvPr id="8" name="Rectangle 7"/>
          <p:cNvSpPr/>
          <p:nvPr/>
        </p:nvSpPr>
        <p:spPr>
          <a:xfrm rot="264904">
            <a:off x="854721" y="2370211"/>
            <a:ext cx="4434349" cy="633684"/>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It’s difficult to </a:t>
            </a:r>
            <a:r>
              <a:rPr lang="en-US" sz="2000" b="1">
                <a:solidFill>
                  <a:schemeClr val="bg1"/>
                </a:solidFill>
              </a:rPr>
              <a:t>make smart food choices.</a:t>
            </a:r>
            <a:endParaRPr lang="en-US" sz="2000" b="1" dirty="0">
              <a:solidFill>
                <a:schemeClr val="bg1"/>
              </a:solidFill>
            </a:endParaRPr>
          </a:p>
        </p:txBody>
      </p:sp>
      <p:sp>
        <p:nvSpPr>
          <p:cNvPr id="11" name="Rectangle 10"/>
          <p:cNvSpPr/>
          <p:nvPr/>
        </p:nvSpPr>
        <p:spPr>
          <a:xfrm rot="21427482">
            <a:off x="661151" y="3395320"/>
            <a:ext cx="3485527" cy="796603"/>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We spend too much time staring at screens.</a:t>
            </a:r>
          </a:p>
        </p:txBody>
      </p:sp>
    </p:spTree>
    <p:extLst>
      <p:ext uri="{BB962C8B-B14F-4D97-AF65-F5344CB8AC3E}">
        <p14:creationId xmlns:p14="http://schemas.microsoft.com/office/powerpoint/2010/main" val="151363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4-01-30 at 11.09.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29599">
            <a:off x="22349" y="-381120"/>
            <a:ext cx="6773071" cy="6858000"/>
          </a:xfrm>
          <a:prstGeom prst="rect">
            <a:avLst/>
          </a:prstGeom>
        </p:spPr>
      </p:pic>
      <p:pic>
        <p:nvPicPr>
          <p:cNvPr id="3" name="Picture 2"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41" y="14490"/>
            <a:ext cx="8875059" cy="6858000"/>
          </a:xfrm>
          <a:prstGeom prst="rect">
            <a:avLst/>
          </a:prstGeom>
        </p:spPr>
      </p:pic>
      <p:sp>
        <p:nvSpPr>
          <p:cNvPr id="5" name="TextBox 4"/>
          <p:cNvSpPr txBox="1"/>
          <p:nvPr/>
        </p:nvSpPr>
        <p:spPr>
          <a:xfrm>
            <a:off x="3476789" y="5174401"/>
            <a:ext cx="8373870" cy="1389098"/>
          </a:xfrm>
          <a:prstGeom prst="rect">
            <a:avLst/>
          </a:prstGeom>
          <a:noFill/>
        </p:spPr>
        <p:txBody>
          <a:bodyPr wrap="square" rtlCol="0">
            <a:spAutoFit/>
          </a:bodyPr>
          <a:lstStyle/>
          <a:p>
            <a:pPr>
              <a:lnSpc>
                <a:spcPct val="80000"/>
              </a:lnSpc>
            </a:pPr>
            <a:r>
              <a:rPr lang="en-US" sz="3600" b="1" dirty="0">
                <a:solidFill>
                  <a:schemeClr val="bg1"/>
                </a:solidFill>
                <a:latin typeface="+mj-lt"/>
                <a:cs typeface="Helvetica Neue"/>
              </a:rPr>
              <a:t>Get Started</a:t>
            </a:r>
          </a:p>
          <a:p>
            <a:pPr>
              <a:lnSpc>
                <a:spcPct val="80000"/>
              </a:lnSpc>
            </a:pPr>
            <a:endParaRPr lang="en-US" sz="3200" b="1" dirty="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sp>
        <p:nvSpPr>
          <p:cNvPr id="14" name="Rectangle 13"/>
          <p:cNvSpPr/>
          <p:nvPr/>
        </p:nvSpPr>
        <p:spPr>
          <a:xfrm rot="21249434">
            <a:off x="121693" y="234335"/>
            <a:ext cx="3077743" cy="519143"/>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Pencils are made of wood</a:t>
            </a:r>
          </a:p>
        </p:txBody>
      </p:sp>
      <p:sp>
        <p:nvSpPr>
          <p:cNvPr id="15" name="Rectangle 14"/>
          <p:cNvSpPr/>
          <p:nvPr/>
        </p:nvSpPr>
        <p:spPr>
          <a:xfrm>
            <a:off x="1812464" y="773167"/>
            <a:ext cx="3785212" cy="456294"/>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Save trees with improved pencil</a:t>
            </a:r>
          </a:p>
        </p:txBody>
      </p:sp>
      <p:pic>
        <p:nvPicPr>
          <p:cNvPr id="11" name="Picture 10"/>
          <p:cNvPicPr>
            <a:picLocks noChangeAspect="1"/>
          </p:cNvPicPr>
          <p:nvPr/>
        </p:nvPicPr>
        <p:blipFill>
          <a:blip r:embed="rId5"/>
          <a:stretch>
            <a:fillRect/>
          </a:stretch>
        </p:blipFill>
        <p:spPr>
          <a:xfrm rot="417628">
            <a:off x="4178519" y="1550014"/>
            <a:ext cx="2444496" cy="3218688"/>
          </a:xfrm>
          <a:prstGeom prst="rect">
            <a:avLst/>
          </a:prstGeom>
        </p:spPr>
      </p:pic>
      <p:pic>
        <p:nvPicPr>
          <p:cNvPr id="12" name="Picture 11"/>
          <p:cNvPicPr>
            <a:picLocks noChangeAspect="1"/>
          </p:cNvPicPr>
          <p:nvPr/>
        </p:nvPicPr>
        <p:blipFill>
          <a:blip r:embed="rId6"/>
          <a:stretch>
            <a:fillRect/>
          </a:stretch>
        </p:blipFill>
        <p:spPr>
          <a:xfrm rot="20969250">
            <a:off x="1938675" y="1597796"/>
            <a:ext cx="2289019" cy="2952108"/>
          </a:xfrm>
          <a:prstGeom prst="rect">
            <a:avLst/>
          </a:prstGeom>
        </p:spPr>
      </p:pic>
    </p:spTree>
    <p:extLst>
      <p:ext uri="{BB962C8B-B14F-4D97-AF65-F5344CB8AC3E}">
        <p14:creationId xmlns:p14="http://schemas.microsoft.com/office/powerpoint/2010/main" val="185395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668843"/>
            <a:ext cx="10046366"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pic>
        <p:nvPicPr>
          <p:cNvPr id="9" name="Picture 8" descr="Slide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431"/>
            <a:ext cx="10046366"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dirty="0">
                <a:solidFill>
                  <a:schemeClr val="bg1"/>
                </a:solidFill>
              </a:rPr>
              <a:t>That</a:t>
            </a:r>
            <a:r>
              <a:rPr lang="fr-FR" sz="3200" dirty="0">
                <a:solidFill>
                  <a:schemeClr val="bg1"/>
                </a:solidFill>
              </a:rPr>
              <a:t>’</a:t>
            </a:r>
            <a:r>
              <a:rPr lang="en-US" sz="3200" dirty="0">
                <a:solidFill>
                  <a:schemeClr val="bg1"/>
                </a:solidFill>
              </a:rPr>
              <a:t>s the 1</a:t>
            </a:r>
            <a:r>
              <a:rPr lang="en-US" sz="3200" baseline="30000" dirty="0">
                <a:solidFill>
                  <a:schemeClr val="bg1"/>
                </a:solidFill>
              </a:rPr>
              <a:t>st</a:t>
            </a:r>
            <a:r>
              <a:rPr lang="en-US" sz="3200" dirty="0">
                <a:solidFill>
                  <a:schemeClr val="bg1"/>
                </a:solidFill>
              </a:rPr>
              <a:t> Step in the invention process.</a:t>
            </a:r>
          </a:p>
        </p:txBody>
      </p:sp>
      <p:pic>
        <p:nvPicPr>
          <p:cNvPr id="34" name="Picture 33" descr="ChallengeSteps1_think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3744" y="2293317"/>
            <a:ext cx="2613621" cy="2613621"/>
          </a:xfrm>
          <a:prstGeom prst="rect">
            <a:avLst/>
          </a:prstGeom>
          <a:effectLst>
            <a:glow rad="330200">
              <a:schemeClr val="bg1">
                <a:alpha val="28000"/>
              </a:schemeClr>
            </a:glow>
            <a:outerShdw blurRad="50800" dist="38100" dir="2700000" algn="tl" rotWithShape="0">
              <a:prstClr val="black">
                <a:alpha val="40000"/>
              </a:prstClr>
            </a:outerShdw>
          </a:effectLst>
        </p:spPr>
      </p:pic>
      <p:sp>
        <p:nvSpPr>
          <p:cNvPr id="35" name="Rectangle 34"/>
          <p:cNvSpPr/>
          <p:nvPr/>
        </p:nvSpPr>
        <p:spPr>
          <a:xfrm rot="21274672">
            <a:off x="4351643" y="2814466"/>
            <a:ext cx="3785212" cy="1191195"/>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bg1"/>
                </a:solidFill>
              </a:rPr>
              <a:t>Can’t wait to see your problem</a:t>
            </a:r>
          </a:p>
        </p:txBody>
      </p:sp>
    </p:spTree>
    <p:extLst>
      <p:ext uri="{BB962C8B-B14F-4D97-AF65-F5344CB8AC3E}">
        <p14:creationId xmlns:p14="http://schemas.microsoft.com/office/powerpoint/2010/main" val="273663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668843"/>
            <a:ext cx="9247261" cy="6199977"/>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sp>
        <p:nvSpPr>
          <p:cNvPr id="20" name="TextBox 19"/>
          <p:cNvSpPr txBox="1"/>
          <p:nvPr/>
        </p:nvSpPr>
        <p:spPr>
          <a:xfrm>
            <a:off x="825425" y="3164226"/>
            <a:ext cx="574647" cy="1015663"/>
          </a:xfrm>
          <a:prstGeom prst="rect">
            <a:avLst/>
          </a:prstGeom>
          <a:noFill/>
        </p:spPr>
        <p:txBody>
          <a:bodyPr wrap="none" rtlCol="0">
            <a:spAutoFit/>
          </a:bodyPr>
          <a:lstStyle/>
          <a:p>
            <a:r>
              <a:rPr lang="en-US" sz="6000" b="1" dirty="0">
                <a:solidFill>
                  <a:srgbClr val="8BC63A"/>
                </a:solidFill>
              </a:rPr>
              <a:t>1</a:t>
            </a:r>
          </a:p>
        </p:txBody>
      </p:sp>
      <p:sp>
        <p:nvSpPr>
          <p:cNvPr id="21" name="TextBox 20"/>
          <p:cNvSpPr txBox="1"/>
          <p:nvPr/>
        </p:nvSpPr>
        <p:spPr>
          <a:xfrm>
            <a:off x="1982372"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2</a:t>
            </a:r>
          </a:p>
        </p:txBody>
      </p:sp>
      <p:sp>
        <p:nvSpPr>
          <p:cNvPr id="22" name="TextBox 21"/>
          <p:cNvSpPr txBox="1"/>
          <p:nvPr/>
        </p:nvSpPr>
        <p:spPr>
          <a:xfrm>
            <a:off x="3299602"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3</a:t>
            </a:r>
          </a:p>
        </p:txBody>
      </p:sp>
      <p:sp>
        <p:nvSpPr>
          <p:cNvPr id="23" name="TextBox 22"/>
          <p:cNvSpPr txBox="1"/>
          <p:nvPr/>
        </p:nvSpPr>
        <p:spPr>
          <a:xfrm>
            <a:off x="4518625"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4</a:t>
            </a:r>
          </a:p>
        </p:txBody>
      </p:sp>
      <p:sp>
        <p:nvSpPr>
          <p:cNvPr id="24" name="TextBox 23"/>
          <p:cNvSpPr txBox="1"/>
          <p:nvPr/>
        </p:nvSpPr>
        <p:spPr>
          <a:xfrm>
            <a:off x="5785477"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5</a:t>
            </a:r>
          </a:p>
        </p:txBody>
      </p:sp>
      <p:sp>
        <p:nvSpPr>
          <p:cNvPr id="25" name="TextBox 24"/>
          <p:cNvSpPr txBox="1"/>
          <p:nvPr/>
        </p:nvSpPr>
        <p:spPr>
          <a:xfrm>
            <a:off x="6929029"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6</a:t>
            </a:r>
          </a:p>
        </p:txBody>
      </p:sp>
      <p:sp>
        <p:nvSpPr>
          <p:cNvPr id="26" name="TextBox 25"/>
          <p:cNvSpPr txBox="1"/>
          <p:nvPr/>
        </p:nvSpPr>
        <p:spPr>
          <a:xfrm>
            <a:off x="8268667"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7</a:t>
            </a:r>
          </a:p>
        </p:txBody>
      </p:sp>
      <p:pic>
        <p:nvPicPr>
          <p:cNvPr id="28" name="Picture 27" descr="ChallengeSteps2_Explore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2" y="1923447"/>
            <a:ext cx="1240779" cy="1240779"/>
          </a:xfrm>
          <a:prstGeom prst="rect">
            <a:avLst/>
          </a:prstGeom>
          <a:effectLst>
            <a:outerShdw blurRad="50800" dist="38100" dir="2700000" algn="tl" rotWithShape="0">
              <a:prstClr val="black">
                <a:alpha val="40000"/>
              </a:prstClr>
            </a:outerShdw>
          </a:effectLst>
        </p:spPr>
      </p:pic>
      <p:pic>
        <p:nvPicPr>
          <p:cNvPr id="29" name="Picture 28" descr="ChallengeSteps3_Sketch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312" y="1923447"/>
            <a:ext cx="1240779" cy="1240779"/>
          </a:xfrm>
          <a:prstGeom prst="rect">
            <a:avLst/>
          </a:prstGeom>
          <a:effectLst>
            <a:outerShdw blurRad="50800" dist="38100" dir="2700000" algn="tl" rotWithShape="0">
              <a:prstClr val="black">
                <a:alpha val="40000"/>
              </a:prstClr>
            </a:outerShdw>
          </a:effectLst>
        </p:spPr>
      </p:pic>
      <p:pic>
        <p:nvPicPr>
          <p:cNvPr id="30" name="Picture 29" descr="ChallengeSteps4_Create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091" y="1923447"/>
            <a:ext cx="1240779" cy="1240779"/>
          </a:xfrm>
          <a:prstGeom prst="rect">
            <a:avLst/>
          </a:prstGeom>
          <a:effectLst>
            <a:outerShdw blurRad="50800" dist="38100" dir="2700000" algn="tl" rotWithShape="0">
              <a:prstClr val="black">
                <a:alpha val="40000"/>
              </a:prstClr>
            </a:outerShdw>
          </a:effectLst>
        </p:spPr>
      </p:pic>
      <p:pic>
        <p:nvPicPr>
          <p:cNvPr id="31" name="Picture 30" descr="ChallengeSteps5_Try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870" y="1923447"/>
            <a:ext cx="1240779" cy="1240779"/>
          </a:xfrm>
          <a:prstGeom prst="rect">
            <a:avLst/>
          </a:prstGeom>
          <a:effectLst>
            <a:outerShdw blurRad="50800" dist="38100" dir="2700000" algn="tl" rotWithShape="0">
              <a:prstClr val="black">
                <a:alpha val="40000"/>
              </a:prstClr>
            </a:outerShdw>
          </a:effectLst>
        </p:spPr>
      </p:pic>
      <p:pic>
        <p:nvPicPr>
          <p:cNvPr id="32" name="Picture 31" descr="ChallengeSteps6_Tweak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649" y="1923447"/>
            <a:ext cx="1240779" cy="1240779"/>
          </a:xfrm>
          <a:prstGeom prst="rect">
            <a:avLst/>
          </a:prstGeom>
          <a:effectLst>
            <a:outerShdw blurRad="50800" dist="38100" dir="2700000" algn="tl" rotWithShape="0">
              <a:prstClr val="black">
                <a:alpha val="40000"/>
              </a:prstClr>
            </a:outerShdw>
          </a:effectLst>
        </p:spPr>
      </p:pic>
      <p:pic>
        <p:nvPicPr>
          <p:cNvPr id="33" name="Picture 32" descr="ChallengeSteps7_Sell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9428" y="1923447"/>
            <a:ext cx="1240779" cy="1240779"/>
          </a:xfrm>
          <a:prstGeom prst="rect">
            <a:avLst/>
          </a:prstGeom>
          <a:effectLst>
            <a:outerShdw blurRad="50800" dist="38100" dir="2700000" algn="tl" rotWithShape="0">
              <a:prstClr val="black">
                <a:alpha val="40000"/>
              </a:prstClr>
            </a:outerShdw>
          </a:effectLst>
        </p:spPr>
      </p:pic>
      <p:pic>
        <p:nvPicPr>
          <p:cNvPr id="9" name="Picture 8" descr="Slide_Tangerin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8431"/>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b="1" dirty="0">
                <a:solidFill>
                  <a:schemeClr val="bg1"/>
                </a:solidFill>
              </a:rPr>
              <a:t>Step 1: </a:t>
            </a:r>
            <a:r>
              <a:rPr lang="en-US" sz="3200" dirty="0">
                <a:solidFill>
                  <a:schemeClr val="bg1"/>
                </a:solidFill>
              </a:rPr>
              <a:t>Think It</a:t>
            </a:r>
          </a:p>
        </p:txBody>
      </p:sp>
      <p:pic>
        <p:nvPicPr>
          <p:cNvPr id="34" name="Picture 33" descr="ChallengeSteps1_thin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753" y="1923447"/>
            <a:ext cx="1240779" cy="1240779"/>
          </a:xfrm>
          <a:prstGeom prst="rect">
            <a:avLst/>
          </a:prstGeom>
          <a:effectLst>
            <a:glow rad="330200">
              <a:schemeClr val="bg1">
                <a:alpha val="28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0026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rticle-0-1B3F4ADB000005DC-831_470x6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480">
            <a:off x="1930508" y="1056963"/>
            <a:ext cx="4301500" cy="5491277"/>
          </a:xfrm>
          <a:prstGeom prst="rect">
            <a:avLst/>
          </a:prstGeom>
        </p:spPr>
      </p:pic>
      <p:sp>
        <p:nvSpPr>
          <p:cNvPr id="4" name="TextBox 3"/>
          <p:cNvSpPr txBox="1"/>
          <p:nvPr/>
        </p:nvSpPr>
        <p:spPr>
          <a:xfrm rot="21275806">
            <a:off x="3474138" y="5375994"/>
            <a:ext cx="2426240"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rPr>
              <a:t>Eldorado Jones</a:t>
            </a:r>
          </a:p>
        </p:txBody>
      </p:sp>
      <p:pic>
        <p:nvPicPr>
          <p:cNvPr id="12" name="Picture 11" descr="Slide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005"/>
            <a:ext cx="9328576" cy="7208445"/>
          </a:xfrm>
          <a:prstGeom prst="rect">
            <a:avLst/>
          </a:prstGeom>
        </p:spPr>
      </p:pic>
      <p:sp>
        <p:nvSpPr>
          <p:cNvPr id="2" name="Title 1"/>
          <p:cNvSpPr>
            <a:spLocks noGrp="1"/>
          </p:cNvSpPr>
          <p:nvPr>
            <p:ph type="title"/>
          </p:nvPr>
        </p:nvSpPr>
        <p:spPr>
          <a:xfrm>
            <a:off x="860607" y="-69005"/>
            <a:ext cx="8229600" cy="1143000"/>
          </a:xfrm>
        </p:spPr>
        <p:txBody>
          <a:bodyPr/>
          <a:lstStyle/>
          <a:p>
            <a:pPr algn="l"/>
            <a:r>
              <a:rPr lang="en-US" dirty="0">
                <a:solidFill>
                  <a:schemeClr val="bg1"/>
                </a:solidFill>
              </a:rPr>
              <a:t>Inventors Solve Problems</a:t>
            </a:r>
          </a:p>
        </p:txBody>
      </p:sp>
      <p:sp>
        <p:nvSpPr>
          <p:cNvPr id="7" name="TextBox 6"/>
          <p:cNvSpPr txBox="1"/>
          <p:nvPr/>
        </p:nvSpPr>
        <p:spPr>
          <a:xfrm>
            <a:off x="6863343" y="2051904"/>
            <a:ext cx="1563181" cy="2862323"/>
          </a:xfrm>
          <a:prstGeom prst="rect">
            <a:avLst/>
          </a:prstGeom>
          <a:noFill/>
        </p:spPr>
        <p:txBody>
          <a:bodyPr wrap="square" rtlCol="0">
            <a:spAutoFit/>
          </a:bodyPr>
          <a:lstStyle/>
          <a:p>
            <a:r>
              <a:rPr lang="en-US" dirty="0"/>
              <a:t>Improve Inventions</a:t>
            </a:r>
          </a:p>
          <a:p>
            <a:r>
              <a:rPr lang="en-US" dirty="0"/>
              <a:t>Find new ways to make things work better.</a:t>
            </a:r>
          </a:p>
          <a:p>
            <a:r>
              <a:rPr lang="en-US" dirty="0"/>
              <a:t>Design machines that work more efficiently. </a:t>
            </a:r>
          </a:p>
          <a:p>
            <a:endParaRPr lang="en-US" dirty="0"/>
          </a:p>
        </p:txBody>
      </p:sp>
    </p:spTree>
    <p:extLst>
      <p:ext uri="{BB962C8B-B14F-4D97-AF65-F5344CB8AC3E}">
        <p14:creationId xmlns:p14="http://schemas.microsoft.com/office/powerpoint/2010/main" val="248309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28576" cy="7208445"/>
          </a:xfrm>
          <a:prstGeom prst="rect">
            <a:avLst/>
          </a:prstGeom>
        </p:spPr>
      </p:pic>
      <p:sp>
        <p:nvSpPr>
          <p:cNvPr id="2" name="Title 1"/>
          <p:cNvSpPr>
            <a:spLocks noGrp="1"/>
          </p:cNvSpPr>
          <p:nvPr>
            <p:ph type="title"/>
          </p:nvPr>
        </p:nvSpPr>
        <p:spPr>
          <a:xfrm>
            <a:off x="860607" y="-69005"/>
            <a:ext cx="8229600" cy="1143000"/>
          </a:xfrm>
        </p:spPr>
        <p:txBody>
          <a:bodyPr/>
          <a:lstStyle/>
          <a:p>
            <a:pPr algn="l"/>
            <a:r>
              <a:rPr lang="en-US" dirty="0">
                <a:solidFill>
                  <a:schemeClr val="bg1"/>
                </a:solidFill>
              </a:rPr>
              <a:t>Inventors Solve Problems</a:t>
            </a:r>
          </a:p>
        </p:txBody>
      </p:sp>
      <p:pic>
        <p:nvPicPr>
          <p:cNvPr id="7" name="Picture 6" descr="3a28656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483" y="1215835"/>
            <a:ext cx="5654860" cy="4488545"/>
          </a:xfrm>
          <a:prstGeom prst="rect">
            <a:avLst/>
          </a:prstGeom>
        </p:spPr>
      </p:pic>
      <p:sp>
        <p:nvSpPr>
          <p:cNvPr id="13" name="TextBox 12"/>
          <p:cNvSpPr txBox="1"/>
          <p:nvPr/>
        </p:nvSpPr>
        <p:spPr>
          <a:xfrm rot="205896">
            <a:off x="3198232" y="5442770"/>
            <a:ext cx="2813591" cy="523220"/>
          </a:xfrm>
          <a:prstGeom prst="rect">
            <a:avLst/>
          </a:prstGeom>
          <a:solidFill>
            <a:srgbClr val="F38119"/>
          </a:solid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rPr>
              <a:t>Charles S.L. Baker</a:t>
            </a:r>
          </a:p>
        </p:txBody>
      </p:sp>
      <p:sp>
        <p:nvSpPr>
          <p:cNvPr id="8" name="TextBox 7"/>
          <p:cNvSpPr txBox="1"/>
          <p:nvPr/>
        </p:nvSpPr>
        <p:spPr>
          <a:xfrm>
            <a:off x="7027994" y="2051904"/>
            <a:ext cx="1563181" cy="1754327"/>
          </a:xfrm>
          <a:prstGeom prst="rect">
            <a:avLst/>
          </a:prstGeom>
          <a:noFill/>
        </p:spPr>
        <p:txBody>
          <a:bodyPr wrap="square" rtlCol="0">
            <a:spAutoFit/>
          </a:bodyPr>
          <a:lstStyle/>
          <a:p>
            <a:r>
              <a:rPr lang="en-US" dirty="0"/>
              <a:t>Inventors see a need and don’t give up until they find a solution that works.</a:t>
            </a:r>
          </a:p>
        </p:txBody>
      </p:sp>
    </p:spTree>
    <p:extLst>
      <p:ext uri="{BB962C8B-B14F-4D97-AF65-F5344CB8AC3E}">
        <p14:creationId xmlns:p14="http://schemas.microsoft.com/office/powerpoint/2010/main" val="206175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lide2_Tanger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 y="14490"/>
            <a:ext cx="8875059" cy="6858000"/>
          </a:xfrm>
          <a:prstGeom prst="rect">
            <a:avLst/>
          </a:prstGeom>
        </p:spPr>
      </p:pic>
      <p:sp>
        <p:nvSpPr>
          <p:cNvPr id="5" name="TextBox 4"/>
          <p:cNvSpPr txBox="1"/>
          <p:nvPr/>
        </p:nvSpPr>
        <p:spPr>
          <a:xfrm>
            <a:off x="109719" y="5175488"/>
            <a:ext cx="8373870" cy="1389098"/>
          </a:xfrm>
          <a:prstGeom prst="rect">
            <a:avLst/>
          </a:prstGeom>
          <a:noFill/>
        </p:spPr>
        <p:txBody>
          <a:bodyPr wrap="square" rtlCol="0">
            <a:spAutoFit/>
          </a:bodyPr>
          <a:lstStyle/>
          <a:p>
            <a:pPr>
              <a:lnSpc>
                <a:spcPct val="80000"/>
              </a:lnSpc>
            </a:pPr>
            <a:r>
              <a:rPr lang="en-US" sz="3600" b="1" dirty="0">
                <a:solidFill>
                  <a:schemeClr val="bg1"/>
                </a:solidFill>
                <a:latin typeface="+mj-lt"/>
                <a:cs typeface="Helvetica Neue"/>
              </a:rPr>
              <a:t>Inventions Solve Problems</a:t>
            </a:r>
          </a:p>
          <a:p>
            <a:pPr>
              <a:lnSpc>
                <a:spcPct val="80000"/>
              </a:lnSpc>
            </a:pPr>
            <a:endParaRPr lang="en-US" sz="3200" b="1" dirty="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pic>
        <p:nvPicPr>
          <p:cNvPr id="4" name="Picture 3"/>
          <p:cNvPicPr>
            <a:picLocks noChangeAspect="1"/>
          </p:cNvPicPr>
          <p:nvPr/>
        </p:nvPicPr>
        <p:blipFill>
          <a:blip r:embed="rId4"/>
          <a:stretch>
            <a:fillRect/>
          </a:stretch>
        </p:blipFill>
        <p:spPr>
          <a:xfrm rot="21077232">
            <a:off x="2048506" y="936399"/>
            <a:ext cx="5336052" cy="3557368"/>
          </a:xfrm>
          <a:prstGeom prst="rect">
            <a:avLst/>
          </a:prstGeom>
        </p:spPr>
      </p:pic>
      <p:sp>
        <p:nvSpPr>
          <p:cNvPr id="13" name="TextBox 12"/>
          <p:cNvSpPr txBox="1"/>
          <p:nvPr/>
        </p:nvSpPr>
        <p:spPr>
          <a:xfrm rot="327655">
            <a:off x="2310124" y="4096104"/>
            <a:ext cx="3947390" cy="523220"/>
          </a:xfrm>
          <a:prstGeom prst="rect">
            <a:avLst/>
          </a:prstGeom>
          <a:solidFill>
            <a:srgbClr val="53A935"/>
          </a:solid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rPr>
              <a:t>Sam </a:t>
            </a:r>
            <a:r>
              <a:rPr lang="en-US" sz="2800" dirty="0">
                <a:solidFill>
                  <a:schemeClr val="bg1"/>
                </a:solidFill>
              </a:rPr>
              <a:t>– Pennsylvania, USA</a:t>
            </a:r>
          </a:p>
        </p:txBody>
      </p:sp>
      <p:sp>
        <p:nvSpPr>
          <p:cNvPr id="6" name="TextBox 5"/>
          <p:cNvSpPr txBox="1"/>
          <p:nvPr/>
        </p:nvSpPr>
        <p:spPr>
          <a:xfrm rot="21182658">
            <a:off x="2085626" y="690148"/>
            <a:ext cx="2300630" cy="523220"/>
          </a:xfrm>
          <a:prstGeom prst="rect">
            <a:avLst/>
          </a:prstGeom>
          <a:solidFill>
            <a:schemeClr val="bg1"/>
          </a:solidFill>
        </p:spPr>
        <p:txBody>
          <a:bodyPr wrap="none" rtlCol="0">
            <a:spAutoFit/>
          </a:bodyPr>
          <a:lstStyle/>
          <a:p>
            <a:r>
              <a:rPr lang="en-US" sz="2800" b="1" dirty="0">
                <a:solidFill>
                  <a:srgbClr val="53A935"/>
                </a:solidFill>
              </a:rPr>
              <a:t>Turbo </a:t>
            </a:r>
            <a:r>
              <a:rPr lang="en-US" sz="2800" b="1" dirty="0" err="1">
                <a:solidFill>
                  <a:srgbClr val="53A935"/>
                </a:solidFill>
              </a:rPr>
              <a:t>Skraper</a:t>
            </a:r>
            <a:endParaRPr lang="en-US" sz="2800" b="1" dirty="0">
              <a:solidFill>
                <a:srgbClr val="53A935"/>
              </a:solidFill>
            </a:endParaRPr>
          </a:p>
        </p:txBody>
      </p:sp>
    </p:spTree>
    <p:extLst>
      <p:ext uri="{BB962C8B-B14F-4D97-AF65-F5344CB8AC3E}">
        <p14:creationId xmlns:p14="http://schemas.microsoft.com/office/powerpoint/2010/main" val="164214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lide2_Tanger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9" y="14490"/>
            <a:ext cx="8875059" cy="6858000"/>
          </a:xfrm>
          <a:prstGeom prst="rect">
            <a:avLst/>
          </a:prstGeom>
        </p:spPr>
      </p:pic>
      <p:sp>
        <p:nvSpPr>
          <p:cNvPr id="5" name="TextBox 4"/>
          <p:cNvSpPr txBox="1"/>
          <p:nvPr/>
        </p:nvSpPr>
        <p:spPr>
          <a:xfrm>
            <a:off x="500770" y="293985"/>
            <a:ext cx="8373870" cy="1389098"/>
          </a:xfrm>
          <a:prstGeom prst="rect">
            <a:avLst/>
          </a:prstGeom>
          <a:noFill/>
        </p:spPr>
        <p:txBody>
          <a:bodyPr wrap="square" rtlCol="0">
            <a:spAutoFit/>
          </a:bodyPr>
          <a:lstStyle/>
          <a:p>
            <a:pPr>
              <a:lnSpc>
                <a:spcPct val="80000"/>
              </a:lnSpc>
            </a:pPr>
            <a:r>
              <a:rPr lang="en-US" sz="3600" b="1" dirty="0">
                <a:solidFill>
                  <a:schemeClr val="bg1"/>
                </a:solidFill>
                <a:latin typeface="+mj-lt"/>
                <a:cs typeface="Helvetica Neue"/>
              </a:rPr>
              <a:t>Inventions Solve Problems</a:t>
            </a:r>
          </a:p>
          <a:p>
            <a:pPr>
              <a:lnSpc>
                <a:spcPct val="80000"/>
              </a:lnSpc>
            </a:pPr>
            <a:endParaRPr lang="en-US" sz="3200" b="1" dirty="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pic>
        <p:nvPicPr>
          <p:cNvPr id="2" name="Picture 1"/>
          <p:cNvPicPr>
            <a:picLocks noChangeAspect="1"/>
          </p:cNvPicPr>
          <p:nvPr/>
        </p:nvPicPr>
        <p:blipFill>
          <a:blip r:embed="rId4"/>
          <a:stretch>
            <a:fillRect/>
          </a:stretch>
        </p:blipFill>
        <p:spPr>
          <a:xfrm rot="322477">
            <a:off x="2292640" y="1206595"/>
            <a:ext cx="5574015" cy="3716010"/>
          </a:xfrm>
          <a:prstGeom prst="rect">
            <a:avLst/>
          </a:prstGeom>
        </p:spPr>
      </p:pic>
      <p:sp>
        <p:nvSpPr>
          <p:cNvPr id="13" name="TextBox 12"/>
          <p:cNvSpPr txBox="1"/>
          <p:nvPr/>
        </p:nvSpPr>
        <p:spPr>
          <a:xfrm rot="21348500">
            <a:off x="1297989" y="3509107"/>
            <a:ext cx="4326826" cy="523220"/>
          </a:xfrm>
          <a:prstGeom prst="rect">
            <a:avLst/>
          </a:prstGeom>
          <a:solidFill>
            <a:srgbClr val="53A935"/>
          </a:solidFill>
          <a:effectLst>
            <a:outerShdw blurRad="50800" dist="38100" dir="2700000" algn="tl" rotWithShape="0">
              <a:prstClr val="black">
                <a:alpha val="40000"/>
              </a:prstClr>
            </a:outerShdw>
          </a:effectLst>
        </p:spPr>
        <p:txBody>
          <a:bodyPr wrap="none" rtlCol="0">
            <a:spAutoFit/>
          </a:bodyPr>
          <a:lstStyle/>
          <a:p>
            <a:r>
              <a:rPr lang="en-US" sz="2800" b="1" dirty="0">
                <a:solidFill>
                  <a:schemeClr val="bg1"/>
                </a:solidFill>
              </a:rPr>
              <a:t>Chase </a:t>
            </a:r>
            <a:r>
              <a:rPr lang="en-US" sz="2800" dirty="0">
                <a:solidFill>
                  <a:schemeClr val="bg1"/>
                </a:solidFill>
              </a:rPr>
              <a:t>– North Carolina, USA</a:t>
            </a:r>
          </a:p>
        </p:txBody>
      </p:sp>
      <p:sp>
        <p:nvSpPr>
          <p:cNvPr id="6" name="TextBox 5"/>
          <p:cNvSpPr txBox="1"/>
          <p:nvPr/>
        </p:nvSpPr>
        <p:spPr>
          <a:xfrm>
            <a:off x="1787516" y="5007904"/>
            <a:ext cx="5781500" cy="523220"/>
          </a:xfrm>
          <a:prstGeom prst="rect">
            <a:avLst/>
          </a:prstGeom>
          <a:solidFill>
            <a:schemeClr val="bg1"/>
          </a:solidFill>
        </p:spPr>
        <p:txBody>
          <a:bodyPr wrap="none" rtlCol="0">
            <a:spAutoFit/>
          </a:bodyPr>
          <a:lstStyle/>
          <a:p>
            <a:r>
              <a:rPr lang="en-US" sz="2800" b="1" dirty="0">
                <a:solidFill>
                  <a:srgbClr val="53A935"/>
                </a:solidFill>
              </a:rPr>
              <a:t>Refugee Travois: Salvation on Wheels</a:t>
            </a:r>
          </a:p>
        </p:txBody>
      </p:sp>
    </p:spTree>
    <p:extLst>
      <p:ext uri="{BB962C8B-B14F-4D97-AF65-F5344CB8AC3E}">
        <p14:creationId xmlns:p14="http://schemas.microsoft.com/office/powerpoint/2010/main" val="29060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a:solidFill>
                  <a:schemeClr val="bg1"/>
                </a:solidFill>
              </a:rPr>
              <a:t>Personal</a:t>
            </a: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a:solidFill>
                  <a:schemeClr val="bg1"/>
                </a:solidFill>
              </a:rPr>
              <a:t>School</a:t>
            </a: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a:solidFill>
                  <a:schemeClr val="bg1"/>
                </a:solidFill>
              </a:rPr>
              <a:t>Community</a:t>
            </a: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a:solidFill>
                  <a:schemeClr val="bg1"/>
                </a:solidFill>
              </a:rPr>
              <a:t>Global</a:t>
            </a: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216890" cy="7122142"/>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Identify a Problem</a:t>
            </a:r>
          </a:p>
        </p:txBody>
      </p:sp>
    </p:spTree>
    <p:extLst>
      <p:ext uri="{BB962C8B-B14F-4D97-AF65-F5344CB8AC3E}">
        <p14:creationId xmlns:p14="http://schemas.microsoft.com/office/powerpoint/2010/main" val="420303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a:solidFill>
                  <a:schemeClr val="bg1"/>
                </a:solidFill>
              </a:rPr>
              <a:t>Personal</a:t>
            </a: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a:solidFill>
                  <a:schemeClr val="bg1"/>
                </a:solidFill>
              </a:rPr>
              <a:t>School</a:t>
            </a: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a:solidFill>
                  <a:schemeClr val="bg1"/>
                </a:solidFill>
              </a:rPr>
              <a:t>Community</a:t>
            </a: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a:solidFill>
                  <a:schemeClr val="bg1"/>
                </a:solidFill>
              </a:rPr>
              <a:t>Global</a:t>
            </a: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Identify a Problem</a:t>
            </a:r>
          </a:p>
        </p:txBody>
      </p:sp>
      <p:sp>
        <p:nvSpPr>
          <p:cNvPr id="14" name="TextBox 13"/>
          <p:cNvSpPr txBox="1"/>
          <p:nvPr/>
        </p:nvSpPr>
        <p:spPr>
          <a:xfrm rot="21182658">
            <a:off x="104764" y="1457813"/>
            <a:ext cx="2455520"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a:solidFill>
                  <a:srgbClr val="53A935"/>
                </a:solidFill>
              </a:rPr>
              <a:t>Can’t find things in a purse</a:t>
            </a:r>
          </a:p>
          <a:p>
            <a:pPr algn="ctr"/>
            <a:r>
              <a:rPr lang="en-US" sz="1600" dirty="0" err="1">
                <a:solidFill>
                  <a:schemeClr val="accent6"/>
                </a:solidFill>
              </a:rPr>
              <a:t>Marlie</a:t>
            </a:r>
            <a:r>
              <a:rPr lang="en-US" sz="1600" dirty="0">
                <a:solidFill>
                  <a:schemeClr val="accent6"/>
                </a:solidFill>
              </a:rPr>
              <a:t> S.</a:t>
            </a:r>
          </a:p>
          <a:p>
            <a:pPr algn="ctr"/>
            <a:r>
              <a:rPr lang="en-US" sz="1600" dirty="0">
                <a:solidFill>
                  <a:schemeClr val="accent6"/>
                </a:solidFill>
              </a:rPr>
              <a:t>- Mississippi, USA</a:t>
            </a:r>
          </a:p>
        </p:txBody>
      </p:sp>
      <p:sp>
        <p:nvSpPr>
          <p:cNvPr id="20" name="TextBox 19"/>
          <p:cNvSpPr txBox="1"/>
          <p:nvPr/>
        </p:nvSpPr>
        <p:spPr>
          <a:xfrm rot="214797">
            <a:off x="104765" y="2666053"/>
            <a:ext cx="1966621"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Unorganized sports </a:t>
            </a:r>
          </a:p>
          <a:p>
            <a:pPr algn="ctr"/>
            <a:r>
              <a:rPr lang="en-US" sz="1600" b="1" dirty="0">
                <a:solidFill>
                  <a:srgbClr val="53A935"/>
                </a:solidFill>
              </a:rPr>
              <a:t>equipment</a:t>
            </a:r>
          </a:p>
          <a:p>
            <a:pPr algn="ctr"/>
            <a:r>
              <a:rPr lang="en-US" sz="1600" dirty="0">
                <a:solidFill>
                  <a:schemeClr val="accent6"/>
                </a:solidFill>
              </a:rPr>
              <a:t>Pierre S., </a:t>
            </a:r>
            <a:r>
              <a:rPr lang="en-US" sz="1600" dirty="0" err="1">
                <a:solidFill>
                  <a:schemeClr val="accent6"/>
                </a:solidFill>
              </a:rPr>
              <a:t>Léa</a:t>
            </a:r>
            <a:r>
              <a:rPr lang="en-US" sz="1600" dirty="0">
                <a:solidFill>
                  <a:schemeClr val="accent6"/>
                </a:solidFill>
              </a:rPr>
              <a:t> S., Clément S., Laurie V., Sarah G., </a:t>
            </a:r>
            <a:r>
              <a:rPr lang="en-US" sz="1600" dirty="0" err="1">
                <a:solidFill>
                  <a:schemeClr val="accent6"/>
                </a:solidFill>
              </a:rPr>
              <a:t>Adrien</a:t>
            </a:r>
            <a:r>
              <a:rPr lang="en-US" sz="1600" dirty="0">
                <a:solidFill>
                  <a:schemeClr val="accent6"/>
                </a:solidFill>
              </a:rPr>
              <a:t> B., </a:t>
            </a:r>
            <a:r>
              <a:rPr lang="en-US" sz="1600" dirty="0" err="1">
                <a:solidFill>
                  <a:schemeClr val="accent6"/>
                </a:solidFill>
              </a:rPr>
              <a:t>Romain</a:t>
            </a:r>
            <a:r>
              <a:rPr lang="en-US" sz="1600" dirty="0">
                <a:solidFill>
                  <a:schemeClr val="accent6"/>
                </a:solidFill>
              </a:rPr>
              <a:t> J., Justin M., </a:t>
            </a:r>
            <a:r>
              <a:rPr lang="en-US" sz="1600" dirty="0" err="1">
                <a:solidFill>
                  <a:schemeClr val="accent6"/>
                </a:solidFill>
              </a:rPr>
              <a:t>Théo</a:t>
            </a:r>
            <a:r>
              <a:rPr lang="en-US" sz="1600" dirty="0">
                <a:solidFill>
                  <a:schemeClr val="accent6"/>
                </a:solidFill>
              </a:rPr>
              <a:t> L., Mathis D., </a:t>
            </a:r>
            <a:r>
              <a:rPr lang="en-US" sz="1600" dirty="0" err="1">
                <a:solidFill>
                  <a:schemeClr val="accent6"/>
                </a:solidFill>
              </a:rPr>
              <a:t>Mathilde</a:t>
            </a:r>
            <a:r>
              <a:rPr lang="en-US" sz="1600" dirty="0">
                <a:solidFill>
                  <a:schemeClr val="accent6"/>
                </a:solidFill>
              </a:rPr>
              <a:t> S.</a:t>
            </a:r>
            <a:br>
              <a:rPr lang="en-US" sz="1600" dirty="0">
                <a:solidFill>
                  <a:schemeClr val="accent6"/>
                </a:solidFill>
              </a:rPr>
            </a:br>
            <a:r>
              <a:rPr lang="en-US" sz="1600" dirty="0">
                <a:solidFill>
                  <a:schemeClr val="accent6"/>
                </a:solidFill>
              </a:rPr>
              <a:t> - France </a:t>
            </a:r>
          </a:p>
        </p:txBody>
      </p:sp>
      <p:sp>
        <p:nvSpPr>
          <p:cNvPr id="21" name="TextBox 20"/>
          <p:cNvSpPr txBox="1"/>
          <p:nvPr/>
        </p:nvSpPr>
        <p:spPr>
          <a:xfrm rot="21352902">
            <a:off x="2177155" y="1649250"/>
            <a:ext cx="2369659" cy="1077218"/>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a:solidFill>
                  <a:srgbClr val="53A935"/>
                </a:solidFill>
              </a:rPr>
              <a:t>Desks too short for tall</a:t>
            </a:r>
          </a:p>
          <a:p>
            <a:pPr algn="ctr"/>
            <a:r>
              <a:rPr lang="en-US" sz="1600" b="1" dirty="0">
                <a:solidFill>
                  <a:srgbClr val="53A935"/>
                </a:solidFill>
              </a:rPr>
              <a:t>students</a:t>
            </a:r>
          </a:p>
          <a:p>
            <a:pPr algn="ctr"/>
            <a:r>
              <a:rPr lang="en-US" sz="1600" dirty="0" err="1">
                <a:solidFill>
                  <a:schemeClr val="accent6"/>
                </a:solidFill>
              </a:rPr>
              <a:t>Laila</a:t>
            </a:r>
            <a:r>
              <a:rPr lang="en-US" sz="1600" dirty="0">
                <a:solidFill>
                  <a:schemeClr val="accent6"/>
                </a:solidFill>
              </a:rPr>
              <a:t> E., Angela A., Mitzi C.</a:t>
            </a:r>
            <a:br>
              <a:rPr lang="en-US" sz="1600" dirty="0">
                <a:solidFill>
                  <a:schemeClr val="accent6"/>
                </a:solidFill>
              </a:rPr>
            </a:br>
            <a:r>
              <a:rPr lang="en-US" sz="1600" dirty="0">
                <a:solidFill>
                  <a:schemeClr val="accent6"/>
                </a:solidFill>
              </a:rPr>
              <a:t>- California, USA </a:t>
            </a:r>
          </a:p>
        </p:txBody>
      </p:sp>
      <p:sp>
        <p:nvSpPr>
          <p:cNvPr id="22" name="TextBox 21"/>
          <p:cNvSpPr txBox="1"/>
          <p:nvPr/>
        </p:nvSpPr>
        <p:spPr>
          <a:xfrm rot="21323872">
            <a:off x="4588987" y="2699000"/>
            <a:ext cx="2328983"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a:solidFill>
                  <a:srgbClr val="53A935"/>
                </a:solidFill>
              </a:rPr>
              <a:t>Trash around community</a:t>
            </a:r>
          </a:p>
          <a:p>
            <a:pPr algn="ctr"/>
            <a:r>
              <a:rPr lang="en-US" sz="1600" dirty="0">
                <a:solidFill>
                  <a:schemeClr val="accent6"/>
                </a:solidFill>
              </a:rPr>
              <a:t>Emily B., Abby T.</a:t>
            </a:r>
            <a:br>
              <a:rPr lang="en-US" sz="1600" dirty="0">
                <a:solidFill>
                  <a:schemeClr val="accent6"/>
                </a:solidFill>
              </a:rPr>
            </a:br>
            <a:r>
              <a:rPr lang="en-US" sz="1600" dirty="0">
                <a:solidFill>
                  <a:schemeClr val="accent6"/>
                </a:solidFill>
              </a:rPr>
              <a:t>- Florida, USA </a:t>
            </a:r>
          </a:p>
        </p:txBody>
      </p:sp>
      <p:sp>
        <p:nvSpPr>
          <p:cNvPr id="25" name="TextBox 24"/>
          <p:cNvSpPr txBox="1"/>
          <p:nvPr/>
        </p:nvSpPr>
        <p:spPr>
          <a:xfrm>
            <a:off x="4299030" y="4365153"/>
            <a:ext cx="3135768"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Driving wrong way on highway exit causing accidents </a:t>
            </a:r>
          </a:p>
          <a:p>
            <a:pPr algn="ctr"/>
            <a:r>
              <a:rPr lang="en-US" sz="1600" dirty="0">
                <a:solidFill>
                  <a:schemeClr val="accent6"/>
                </a:solidFill>
              </a:rPr>
              <a:t>Charlotte J.</a:t>
            </a:r>
            <a:br>
              <a:rPr lang="en-US" sz="1600" dirty="0">
                <a:solidFill>
                  <a:schemeClr val="accent6"/>
                </a:solidFill>
              </a:rPr>
            </a:br>
            <a:r>
              <a:rPr lang="en-US" sz="1600" dirty="0">
                <a:solidFill>
                  <a:schemeClr val="accent6"/>
                </a:solidFill>
              </a:rPr>
              <a:t>- California, USA </a:t>
            </a:r>
          </a:p>
        </p:txBody>
      </p:sp>
    </p:spTree>
    <p:extLst>
      <p:ext uri="{BB962C8B-B14F-4D97-AF65-F5344CB8AC3E}">
        <p14:creationId xmlns:p14="http://schemas.microsoft.com/office/powerpoint/2010/main" val="5084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71253" y="777216"/>
            <a:ext cx="1627168" cy="584776"/>
          </a:xfrm>
          <a:prstGeom prst="rect">
            <a:avLst/>
          </a:prstGeom>
          <a:noFill/>
        </p:spPr>
        <p:txBody>
          <a:bodyPr wrap="none" rtlCol="0">
            <a:spAutoFit/>
          </a:bodyPr>
          <a:lstStyle/>
          <a:p>
            <a:r>
              <a:rPr lang="en-US" sz="3200" dirty="0">
                <a:solidFill>
                  <a:schemeClr val="bg1"/>
                </a:solidFill>
              </a:rPr>
              <a:t>Personal</a:t>
            </a:r>
          </a:p>
        </p:txBody>
      </p:sp>
      <p:sp>
        <p:nvSpPr>
          <p:cNvPr id="13" name="TextBox 12"/>
          <p:cNvSpPr txBox="1"/>
          <p:nvPr/>
        </p:nvSpPr>
        <p:spPr>
          <a:xfrm>
            <a:off x="2601564" y="777216"/>
            <a:ext cx="1289335" cy="584776"/>
          </a:xfrm>
          <a:prstGeom prst="rect">
            <a:avLst/>
          </a:prstGeom>
          <a:noFill/>
        </p:spPr>
        <p:txBody>
          <a:bodyPr wrap="none" rtlCol="0">
            <a:spAutoFit/>
          </a:bodyPr>
          <a:lstStyle/>
          <a:p>
            <a:r>
              <a:rPr lang="en-US" sz="3200" dirty="0">
                <a:solidFill>
                  <a:schemeClr val="bg1"/>
                </a:solidFill>
              </a:rPr>
              <a:t>School</a:t>
            </a:r>
          </a:p>
        </p:txBody>
      </p:sp>
      <p:sp>
        <p:nvSpPr>
          <p:cNvPr id="15" name="TextBox 14"/>
          <p:cNvSpPr txBox="1"/>
          <p:nvPr/>
        </p:nvSpPr>
        <p:spPr>
          <a:xfrm>
            <a:off x="4559404" y="752068"/>
            <a:ext cx="2124099" cy="584776"/>
          </a:xfrm>
          <a:prstGeom prst="rect">
            <a:avLst/>
          </a:prstGeom>
          <a:noFill/>
        </p:spPr>
        <p:txBody>
          <a:bodyPr wrap="none" rtlCol="0">
            <a:spAutoFit/>
          </a:bodyPr>
          <a:lstStyle/>
          <a:p>
            <a:r>
              <a:rPr lang="en-US" sz="3200" dirty="0">
                <a:solidFill>
                  <a:schemeClr val="bg1"/>
                </a:solidFill>
              </a:rPr>
              <a:t>Community</a:t>
            </a:r>
          </a:p>
        </p:txBody>
      </p:sp>
      <p:sp>
        <p:nvSpPr>
          <p:cNvPr id="16" name="TextBox 15"/>
          <p:cNvSpPr txBox="1"/>
          <p:nvPr/>
        </p:nvSpPr>
        <p:spPr>
          <a:xfrm>
            <a:off x="7126557" y="777216"/>
            <a:ext cx="1260481" cy="584776"/>
          </a:xfrm>
          <a:prstGeom prst="rect">
            <a:avLst/>
          </a:prstGeom>
          <a:noFill/>
        </p:spPr>
        <p:txBody>
          <a:bodyPr wrap="none" rtlCol="0">
            <a:spAutoFit/>
          </a:bodyPr>
          <a:lstStyle/>
          <a:p>
            <a:r>
              <a:rPr lang="en-US" sz="3200" dirty="0">
                <a:solidFill>
                  <a:schemeClr val="bg1"/>
                </a:solidFill>
              </a:rPr>
              <a:t>Global</a:t>
            </a:r>
          </a:p>
        </p:txBody>
      </p:sp>
      <p:cxnSp>
        <p:nvCxnSpPr>
          <p:cNvPr id="5" name="Straight Connector 4"/>
          <p:cNvCxnSpPr/>
          <p:nvPr/>
        </p:nvCxnSpPr>
        <p:spPr>
          <a:xfrm>
            <a:off x="2226690"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2632"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795519" y="542476"/>
            <a:ext cx="0" cy="6315524"/>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60286" y="1398399"/>
            <a:ext cx="8803393" cy="0"/>
          </a:xfrm>
          <a:prstGeom prst="line">
            <a:avLst/>
          </a:prstGeom>
          <a:ln>
            <a:solidFill>
              <a:srgbClr val="A9E583"/>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264142"/>
            <a:ext cx="9328576" cy="7208445"/>
          </a:xfrm>
          <a:prstGeom prst="rect">
            <a:avLst/>
          </a:prstGeom>
        </p:spPr>
      </p:pic>
      <p:sp>
        <p:nvSpPr>
          <p:cNvPr id="24" name="Title 1"/>
          <p:cNvSpPr txBox="1">
            <a:spLocks/>
          </p:cNvSpPr>
          <p:nvPr/>
        </p:nvSpPr>
        <p:spPr>
          <a:xfrm>
            <a:off x="734079" y="5715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1"/>
                </a:solidFill>
              </a:rPr>
              <a:t>Identify a Problem</a:t>
            </a:r>
          </a:p>
        </p:txBody>
      </p:sp>
      <p:sp>
        <p:nvSpPr>
          <p:cNvPr id="14" name="TextBox 13"/>
          <p:cNvSpPr txBox="1"/>
          <p:nvPr/>
        </p:nvSpPr>
        <p:spPr>
          <a:xfrm rot="21182658">
            <a:off x="104764" y="1457813"/>
            <a:ext cx="2455520"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a:solidFill>
                  <a:srgbClr val="53A935"/>
                </a:solidFill>
              </a:rPr>
              <a:t>Can’t find things in a purse</a:t>
            </a:r>
          </a:p>
          <a:p>
            <a:pPr algn="ctr"/>
            <a:r>
              <a:rPr lang="en-US" sz="1600" dirty="0" err="1">
                <a:solidFill>
                  <a:schemeClr val="accent6"/>
                </a:solidFill>
              </a:rPr>
              <a:t>Marlie</a:t>
            </a:r>
            <a:r>
              <a:rPr lang="en-US" sz="1600" dirty="0">
                <a:solidFill>
                  <a:schemeClr val="accent6"/>
                </a:solidFill>
              </a:rPr>
              <a:t> S.</a:t>
            </a:r>
          </a:p>
          <a:p>
            <a:pPr algn="ctr"/>
            <a:r>
              <a:rPr lang="en-US" sz="1600" dirty="0">
                <a:solidFill>
                  <a:schemeClr val="accent6"/>
                </a:solidFill>
              </a:rPr>
              <a:t>- Mississippi, USA</a:t>
            </a:r>
          </a:p>
        </p:txBody>
      </p:sp>
      <p:sp>
        <p:nvSpPr>
          <p:cNvPr id="20" name="TextBox 19"/>
          <p:cNvSpPr txBox="1"/>
          <p:nvPr/>
        </p:nvSpPr>
        <p:spPr>
          <a:xfrm rot="214797">
            <a:off x="104765" y="2666053"/>
            <a:ext cx="1966621" cy="23083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Unorganized sports </a:t>
            </a:r>
          </a:p>
          <a:p>
            <a:pPr algn="ctr"/>
            <a:r>
              <a:rPr lang="en-US" sz="1600" b="1" dirty="0">
                <a:solidFill>
                  <a:srgbClr val="53A935"/>
                </a:solidFill>
              </a:rPr>
              <a:t>equipment</a:t>
            </a:r>
          </a:p>
          <a:p>
            <a:pPr algn="ctr"/>
            <a:r>
              <a:rPr lang="en-US" sz="1600" dirty="0">
                <a:solidFill>
                  <a:schemeClr val="accent6"/>
                </a:solidFill>
              </a:rPr>
              <a:t>Pierre S., </a:t>
            </a:r>
            <a:r>
              <a:rPr lang="en-US" sz="1600" dirty="0" err="1">
                <a:solidFill>
                  <a:schemeClr val="accent6"/>
                </a:solidFill>
              </a:rPr>
              <a:t>Léa</a:t>
            </a:r>
            <a:r>
              <a:rPr lang="en-US" sz="1600" dirty="0">
                <a:solidFill>
                  <a:schemeClr val="accent6"/>
                </a:solidFill>
              </a:rPr>
              <a:t> S., Clément S., Laurie V., Sarah G., </a:t>
            </a:r>
            <a:r>
              <a:rPr lang="en-US" sz="1600" dirty="0" err="1">
                <a:solidFill>
                  <a:schemeClr val="accent6"/>
                </a:solidFill>
              </a:rPr>
              <a:t>Adrien</a:t>
            </a:r>
            <a:r>
              <a:rPr lang="en-US" sz="1600" dirty="0">
                <a:solidFill>
                  <a:schemeClr val="accent6"/>
                </a:solidFill>
              </a:rPr>
              <a:t> B., </a:t>
            </a:r>
            <a:r>
              <a:rPr lang="en-US" sz="1600" dirty="0" err="1">
                <a:solidFill>
                  <a:schemeClr val="accent6"/>
                </a:solidFill>
              </a:rPr>
              <a:t>Romain</a:t>
            </a:r>
            <a:r>
              <a:rPr lang="en-US" sz="1600" dirty="0">
                <a:solidFill>
                  <a:schemeClr val="accent6"/>
                </a:solidFill>
              </a:rPr>
              <a:t> J., Justin M., </a:t>
            </a:r>
            <a:r>
              <a:rPr lang="en-US" sz="1600" dirty="0" err="1">
                <a:solidFill>
                  <a:schemeClr val="accent6"/>
                </a:solidFill>
              </a:rPr>
              <a:t>Théo</a:t>
            </a:r>
            <a:r>
              <a:rPr lang="en-US" sz="1600" dirty="0">
                <a:solidFill>
                  <a:schemeClr val="accent6"/>
                </a:solidFill>
              </a:rPr>
              <a:t> L., Mathis D., </a:t>
            </a:r>
            <a:r>
              <a:rPr lang="en-US" sz="1600" dirty="0" err="1">
                <a:solidFill>
                  <a:schemeClr val="accent6"/>
                </a:solidFill>
              </a:rPr>
              <a:t>Mathilde</a:t>
            </a:r>
            <a:r>
              <a:rPr lang="en-US" sz="1600" dirty="0">
                <a:solidFill>
                  <a:schemeClr val="accent6"/>
                </a:solidFill>
              </a:rPr>
              <a:t> S.</a:t>
            </a:r>
            <a:br>
              <a:rPr lang="en-US" sz="1600" dirty="0">
                <a:solidFill>
                  <a:schemeClr val="accent6"/>
                </a:solidFill>
              </a:rPr>
            </a:br>
            <a:r>
              <a:rPr lang="en-US" sz="1600" dirty="0">
                <a:solidFill>
                  <a:schemeClr val="accent6"/>
                </a:solidFill>
              </a:rPr>
              <a:t> - France </a:t>
            </a:r>
          </a:p>
        </p:txBody>
      </p:sp>
      <p:sp>
        <p:nvSpPr>
          <p:cNvPr id="21" name="TextBox 20"/>
          <p:cNvSpPr txBox="1"/>
          <p:nvPr/>
        </p:nvSpPr>
        <p:spPr>
          <a:xfrm rot="21352902">
            <a:off x="2177155" y="1649250"/>
            <a:ext cx="2369659" cy="1077218"/>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a:solidFill>
                  <a:srgbClr val="53A935"/>
                </a:solidFill>
              </a:rPr>
              <a:t>Desks too short for tall</a:t>
            </a:r>
          </a:p>
          <a:p>
            <a:pPr algn="ctr"/>
            <a:r>
              <a:rPr lang="en-US" sz="1600" b="1" dirty="0">
                <a:solidFill>
                  <a:srgbClr val="53A935"/>
                </a:solidFill>
              </a:rPr>
              <a:t>students</a:t>
            </a:r>
          </a:p>
          <a:p>
            <a:pPr algn="ctr"/>
            <a:r>
              <a:rPr lang="en-US" sz="1600" dirty="0" err="1">
                <a:solidFill>
                  <a:schemeClr val="accent6"/>
                </a:solidFill>
              </a:rPr>
              <a:t>Laila</a:t>
            </a:r>
            <a:r>
              <a:rPr lang="en-US" sz="1600" dirty="0">
                <a:solidFill>
                  <a:schemeClr val="accent6"/>
                </a:solidFill>
              </a:rPr>
              <a:t> E., Angela A., Mitzi C.</a:t>
            </a:r>
            <a:br>
              <a:rPr lang="en-US" sz="1600" dirty="0">
                <a:solidFill>
                  <a:schemeClr val="accent6"/>
                </a:solidFill>
              </a:rPr>
            </a:br>
            <a:r>
              <a:rPr lang="en-US" sz="1600" dirty="0">
                <a:solidFill>
                  <a:schemeClr val="accent6"/>
                </a:solidFill>
              </a:rPr>
              <a:t>- California, USA </a:t>
            </a:r>
          </a:p>
        </p:txBody>
      </p:sp>
      <p:sp>
        <p:nvSpPr>
          <p:cNvPr id="22" name="TextBox 21"/>
          <p:cNvSpPr txBox="1"/>
          <p:nvPr/>
        </p:nvSpPr>
        <p:spPr>
          <a:xfrm rot="21323872">
            <a:off x="4588987" y="2699000"/>
            <a:ext cx="2328983" cy="830997"/>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pPr algn="ctr"/>
            <a:r>
              <a:rPr lang="en-US" sz="1600" b="1" dirty="0">
                <a:solidFill>
                  <a:srgbClr val="53A935"/>
                </a:solidFill>
              </a:rPr>
              <a:t>Trash around community</a:t>
            </a:r>
          </a:p>
          <a:p>
            <a:pPr algn="ctr"/>
            <a:r>
              <a:rPr lang="en-US" sz="1600" dirty="0">
                <a:solidFill>
                  <a:schemeClr val="accent6"/>
                </a:solidFill>
              </a:rPr>
              <a:t>Emily B., Abby T.</a:t>
            </a:r>
            <a:br>
              <a:rPr lang="en-US" sz="1600" dirty="0">
                <a:solidFill>
                  <a:schemeClr val="accent6"/>
                </a:solidFill>
              </a:rPr>
            </a:br>
            <a:r>
              <a:rPr lang="en-US" sz="1600" dirty="0">
                <a:solidFill>
                  <a:schemeClr val="accent6"/>
                </a:solidFill>
              </a:rPr>
              <a:t>- Florida, USA </a:t>
            </a:r>
          </a:p>
        </p:txBody>
      </p:sp>
      <p:sp>
        <p:nvSpPr>
          <p:cNvPr id="25" name="TextBox 24"/>
          <p:cNvSpPr txBox="1"/>
          <p:nvPr/>
        </p:nvSpPr>
        <p:spPr>
          <a:xfrm>
            <a:off x="4299030" y="4365153"/>
            <a:ext cx="3135768"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Driving wrong way on highway exit causing accidents </a:t>
            </a:r>
          </a:p>
          <a:p>
            <a:pPr algn="ctr"/>
            <a:r>
              <a:rPr lang="en-US" sz="1600" dirty="0">
                <a:solidFill>
                  <a:schemeClr val="accent6"/>
                </a:solidFill>
              </a:rPr>
              <a:t>Charlotte J.</a:t>
            </a:r>
            <a:br>
              <a:rPr lang="en-US" sz="1600" dirty="0">
                <a:solidFill>
                  <a:schemeClr val="accent6"/>
                </a:solidFill>
              </a:rPr>
            </a:br>
            <a:r>
              <a:rPr lang="en-US" sz="1600" dirty="0">
                <a:solidFill>
                  <a:schemeClr val="accent6"/>
                </a:solidFill>
              </a:rPr>
              <a:t>- California, USA </a:t>
            </a:r>
          </a:p>
        </p:txBody>
      </p:sp>
      <p:sp>
        <p:nvSpPr>
          <p:cNvPr id="26" name="TextBox 25"/>
          <p:cNvSpPr txBox="1"/>
          <p:nvPr/>
        </p:nvSpPr>
        <p:spPr>
          <a:xfrm rot="612884">
            <a:off x="6606853" y="1327147"/>
            <a:ext cx="2380522"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Children eating unhealthy foods </a:t>
            </a:r>
          </a:p>
          <a:p>
            <a:pPr algn="ctr"/>
            <a:r>
              <a:rPr lang="en-US" sz="1600" dirty="0" err="1">
                <a:solidFill>
                  <a:schemeClr val="accent6"/>
                </a:solidFill>
              </a:rPr>
              <a:t>Nithin</a:t>
            </a:r>
            <a:r>
              <a:rPr lang="en-US" sz="1600" dirty="0">
                <a:solidFill>
                  <a:schemeClr val="accent6"/>
                </a:solidFill>
              </a:rPr>
              <a:t> S.</a:t>
            </a:r>
            <a:br>
              <a:rPr lang="en-US" sz="1600" dirty="0"/>
            </a:br>
            <a:r>
              <a:rPr lang="en-US" sz="1600" dirty="0">
                <a:solidFill>
                  <a:schemeClr val="accent6"/>
                </a:solidFill>
              </a:rPr>
              <a:t>- India </a:t>
            </a:r>
          </a:p>
        </p:txBody>
      </p:sp>
      <p:sp>
        <p:nvSpPr>
          <p:cNvPr id="27" name="TextBox 26"/>
          <p:cNvSpPr txBox="1"/>
          <p:nvPr/>
        </p:nvSpPr>
        <p:spPr>
          <a:xfrm>
            <a:off x="6795519" y="2416117"/>
            <a:ext cx="2380522"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Cars using too much gasoline</a:t>
            </a:r>
          </a:p>
          <a:p>
            <a:pPr algn="ctr"/>
            <a:r>
              <a:rPr lang="en-US" sz="1600" dirty="0">
                <a:solidFill>
                  <a:schemeClr val="accent6"/>
                </a:solidFill>
              </a:rPr>
              <a:t>Damian J.</a:t>
            </a:r>
          </a:p>
          <a:p>
            <a:pPr algn="ctr"/>
            <a:r>
              <a:rPr lang="en-US" sz="1600" dirty="0">
                <a:solidFill>
                  <a:schemeClr val="accent6"/>
                </a:solidFill>
              </a:rPr>
              <a:t>- New Jersey, USA </a:t>
            </a:r>
          </a:p>
        </p:txBody>
      </p:sp>
      <p:sp>
        <p:nvSpPr>
          <p:cNvPr id="28" name="TextBox 27"/>
          <p:cNvSpPr txBox="1"/>
          <p:nvPr/>
        </p:nvSpPr>
        <p:spPr>
          <a:xfrm rot="20918211">
            <a:off x="6878308" y="4589109"/>
            <a:ext cx="2380522" cy="107721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53A935"/>
                </a:solidFill>
              </a:rPr>
              <a:t>Medicines not available in remote villages</a:t>
            </a:r>
          </a:p>
          <a:p>
            <a:pPr algn="ctr"/>
            <a:r>
              <a:rPr lang="en-US" sz="1600" dirty="0">
                <a:solidFill>
                  <a:schemeClr val="accent6"/>
                </a:solidFill>
              </a:rPr>
              <a:t>Trisha</a:t>
            </a:r>
          </a:p>
          <a:p>
            <a:pPr algn="ctr"/>
            <a:r>
              <a:rPr lang="en-US" sz="1600" dirty="0">
                <a:solidFill>
                  <a:schemeClr val="accent6"/>
                </a:solidFill>
              </a:rPr>
              <a:t>- India </a:t>
            </a:r>
          </a:p>
        </p:txBody>
      </p:sp>
    </p:spTree>
    <p:extLst>
      <p:ext uri="{BB962C8B-B14F-4D97-AF65-F5344CB8AC3E}">
        <p14:creationId xmlns:p14="http://schemas.microsoft.com/office/powerpoint/2010/main" val="19493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5141</TotalTime>
  <Words>909</Words>
  <Application>Microsoft Office PowerPoint</Application>
  <PresentationFormat>On-screen Show (4:3)</PresentationFormat>
  <Paragraphs>155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 Neue</vt:lpstr>
      <vt:lpstr>Helvetica Neue Light</vt:lpstr>
      <vt:lpstr>Office Theme</vt:lpstr>
      <vt:lpstr>PowerPoint Presentation</vt:lpstr>
      <vt:lpstr>Step 1: Think It</vt:lpstr>
      <vt:lpstr>Inventors Solve Problems</vt:lpstr>
      <vt:lpstr>Inventors Solve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the 1st Step in the invention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Cooper</dc:creator>
  <cp:lastModifiedBy>Charles Tibedo</cp:lastModifiedBy>
  <cp:revision>101</cp:revision>
  <cp:lastPrinted>2014-02-05T14:46:18Z</cp:lastPrinted>
  <dcterms:created xsi:type="dcterms:W3CDTF">2014-01-19T15:59:07Z</dcterms:created>
  <dcterms:modified xsi:type="dcterms:W3CDTF">2017-12-27T15:09:23Z</dcterms:modified>
</cp:coreProperties>
</file>