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
  </p:notesMasterIdLst>
  <p:sldIdLst>
    <p:sldId id="256" r:id="rId2"/>
    <p:sldId id="258" r:id="rId3"/>
    <p:sldId id="257" r:id="rId4"/>
    <p:sldId id="286" r:id="rId5"/>
    <p:sldId id="285" r:id="rId6"/>
    <p:sldId id="281" r:id="rId7"/>
  </p:sldIdLst>
  <p:sldSz cx="9144000" cy="6858000" type="screen4x3"/>
  <p:notesSz cx="7077075" cy="93694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A1E0"/>
    <a:srgbClr val="537BC1"/>
    <a:srgbClr val="16AC18"/>
    <a:srgbClr val="16AB1E"/>
    <a:srgbClr val="F06510"/>
    <a:srgbClr val="6B93CA"/>
    <a:srgbClr val="5ECA2A"/>
    <a:srgbClr val="F38119"/>
    <a:srgbClr val="A9E583"/>
    <a:srgbClr val="BCDDA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81" autoAdjust="0"/>
    <p:restoredTop sz="81038" autoAdjust="0"/>
  </p:normalViewPr>
  <p:slideViewPr>
    <p:cSldViewPr snapToGrid="0" snapToObjects="1">
      <p:cViewPr varScale="1">
        <p:scale>
          <a:sx n="56" d="100"/>
          <a:sy n="56" d="100"/>
        </p:scale>
        <p:origin x="636" y="42"/>
      </p:cViewPr>
      <p:guideLst>
        <p:guide orient="horz" pos="2160"/>
        <p:guide pos="2880"/>
      </p:guideLst>
    </p:cSldViewPr>
  </p:slideViewPr>
  <p:outlineViewPr>
    <p:cViewPr>
      <p:scale>
        <a:sx n="33" d="100"/>
        <a:sy n="33" d="100"/>
      </p:scale>
      <p:origin x="0" y="0"/>
    </p:cViewPr>
  </p:outlineViewPr>
  <p:notesTextViewPr>
    <p:cViewPr>
      <p:scale>
        <a:sx n="105" d="100"/>
        <a:sy n="105"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471"/>
          </a:xfrm>
          <a:prstGeom prst="rect">
            <a:avLst/>
          </a:prstGeom>
        </p:spPr>
        <p:txBody>
          <a:bodyPr vert="horz" lIns="93973" tIns="46986" rIns="93973" bIns="46986" rtlCol="0"/>
          <a:lstStyle>
            <a:lvl1pPr algn="l">
              <a:defRPr sz="1200"/>
            </a:lvl1pPr>
          </a:lstStyle>
          <a:p>
            <a:endParaRPr lang="en-US"/>
          </a:p>
        </p:txBody>
      </p:sp>
      <p:sp>
        <p:nvSpPr>
          <p:cNvPr id="3" name="Date Placeholder 2"/>
          <p:cNvSpPr>
            <a:spLocks noGrp="1"/>
          </p:cNvSpPr>
          <p:nvPr>
            <p:ph type="dt" idx="1"/>
          </p:nvPr>
        </p:nvSpPr>
        <p:spPr>
          <a:xfrm>
            <a:off x="4008705" y="0"/>
            <a:ext cx="3066733" cy="468471"/>
          </a:xfrm>
          <a:prstGeom prst="rect">
            <a:avLst/>
          </a:prstGeom>
        </p:spPr>
        <p:txBody>
          <a:bodyPr vert="horz" lIns="93973" tIns="46986" rIns="93973" bIns="46986" rtlCol="0"/>
          <a:lstStyle>
            <a:lvl1pPr algn="r">
              <a:defRPr sz="1200"/>
            </a:lvl1pPr>
          </a:lstStyle>
          <a:p>
            <a:fld id="{10872E3C-EEAF-D54B-8AD7-55EF4A16BBE3}" type="datetimeFigureOut">
              <a:rPr lang="en-US" smtClean="0"/>
              <a:t>12/27/2017</a:t>
            </a:fld>
            <a:endParaRPr lang="en-US"/>
          </a:p>
        </p:txBody>
      </p:sp>
      <p:sp>
        <p:nvSpPr>
          <p:cNvPr id="4" name="Slide Image Placeholder 3"/>
          <p:cNvSpPr>
            <a:spLocks noGrp="1" noRot="1" noChangeAspect="1"/>
          </p:cNvSpPr>
          <p:nvPr>
            <p:ph type="sldImg" idx="2"/>
          </p:nvPr>
        </p:nvSpPr>
        <p:spPr>
          <a:xfrm>
            <a:off x="1196975" y="703263"/>
            <a:ext cx="4683125" cy="3513137"/>
          </a:xfrm>
          <a:prstGeom prst="rect">
            <a:avLst/>
          </a:prstGeom>
          <a:noFill/>
          <a:ln w="12700">
            <a:solidFill>
              <a:prstClr val="black"/>
            </a:solidFill>
          </a:ln>
        </p:spPr>
        <p:txBody>
          <a:bodyPr vert="horz" lIns="93973" tIns="46986" rIns="93973" bIns="46986" rtlCol="0" anchor="ctr"/>
          <a:lstStyle/>
          <a:p>
            <a:endParaRPr lang="en-US"/>
          </a:p>
        </p:txBody>
      </p:sp>
      <p:sp>
        <p:nvSpPr>
          <p:cNvPr id="5" name="Notes Placeholder 4"/>
          <p:cNvSpPr>
            <a:spLocks noGrp="1"/>
          </p:cNvSpPr>
          <p:nvPr>
            <p:ph type="body" sz="quarter" idx="3"/>
          </p:nvPr>
        </p:nvSpPr>
        <p:spPr>
          <a:xfrm>
            <a:off x="707708" y="4450477"/>
            <a:ext cx="5661660" cy="4216241"/>
          </a:xfrm>
          <a:prstGeom prst="rect">
            <a:avLst/>
          </a:prstGeom>
        </p:spPr>
        <p:txBody>
          <a:bodyPr vert="horz" lIns="93973" tIns="46986" rIns="93973" bIns="469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9328"/>
            <a:ext cx="3066733" cy="468471"/>
          </a:xfrm>
          <a:prstGeom prst="rect">
            <a:avLst/>
          </a:prstGeom>
        </p:spPr>
        <p:txBody>
          <a:bodyPr vert="horz" lIns="93973" tIns="46986" rIns="93973" bIns="46986"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9328"/>
            <a:ext cx="3066733" cy="468471"/>
          </a:xfrm>
          <a:prstGeom prst="rect">
            <a:avLst/>
          </a:prstGeom>
        </p:spPr>
        <p:txBody>
          <a:bodyPr vert="horz" lIns="93973" tIns="46986" rIns="93973" bIns="46986" rtlCol="0" anchor="b"/>
          <a:lstStyle>
            <a:lvl1pPr algn="r">
              <a:defRPr sz="1200"/>
            </a:lvl1pPr>
          </a:lstStyle>
          <a:p>
            <a:fld id="{07EC26DC-8E2B-714D-A059-D53462F42D1D}" type="slidenum">
              <a:rPr lang="en-US" smtClean="0"/>
              <a:t>‹#›</a:t>
            </a:fld>
            <a:endParaRPr lang="en-US"/>
          </a:p>
        </p:txBody>
      </p:sp>
    </p:spTree>
    <p:extLst>
      <p:ext uri="{BB962C8B-B14F-4D97-AF65-F5344CB8AC3E}">
        <p14:creationId xmlns:p14="http://schemas.microsoft.com/office/powerpoint/2010/main" val="338652874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baseline="0" dirty="0">
                <a:ea typeface="+mn-ea"/>
                <a:cs typeface="+mn-cs"/>
              </a:rPr>
              <a:t>Step 4: </a:t>
            </a:r>
            <a:r>
              <a:rPr lang="en-US" b="1" baseline="0">
                <a:ea typeface="+mn-ea"/>
                <a:cs typeface="+mn-cs"/>
              </a:rPr>
              <a:t>Create It!</a:t>
            </a:r>
            <a:endParaRPr lang="en-US" b="1" dirty="0">
              <a:ea typeface="+mn-ea"/>
              <a:cs typeface="+mn-cs"/>
            </a:endParaRPr>
          </a:p>
        </p:txBody>
      </p:sp>
      <p:sp>
        <p:nvSpPr>
          <p:cNvPr id="4" name="Slide Number Placeholder 3"/>
          <p:cNvSpPr>
            <a:spLocks noGrp="1"/>
          </p:cNvSpPr>
          <p:nvPr>
            <p:ph type="sldNum" sz="quarter" idx="10"/>
          </p:nvPr>
        </p:nvSpPr>
        <p:spPr/>
        <p:txBody>
          <a:bodyPr/>
          <a:lstStyle/>
          <a:p>
            <a:fld id="{07EC26DC-8E2B-714D-A059-D53462F42D1D}" type="slidenum">
              <a:rPr lang="en-US" smtClean="0"/>
              <a:t>1</a:t>
            </a:fld>
            <a:endParaRPr lang="en-US"/>
          </a:p>
        </p:txBody>
      </p:sp>
    </p:spTree>
    <p:extLst>
      <p:ext uri="{BB962C8B-B14F-4D97-AF65-F5344CB8AC3E}">
        <p14:creationId xmlns:p14="http://schemas.microsoft.com/office/powerpoint/2010/main" val="561765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9864">
              <a:defRPr/>
            </a:pPr>
            <a:r>
              <a:rPr lang="en-US" dirty="0"/>
              <a:t>In </a:t>
            </a:r>
            <a:r>
              <a:rPr lang="en-US" sz="1200" kern="1200" dirty="0">
                <a:solidFill>
                  <a:schemeClr val="tx1"/>
                </a:solidFill>
                <a:effectLst/>
                <a:latin typeface="+mn-lt"/>
                <a:ea typeface="+mn-ea"/>
                <a:cs typeface="+mn-cs"/>
              </a:rPr>
              <a:t>this lesson, you are going to learn how to complete the fourth step in the invention process, CREATE IT, by building a prototype of your invention. This is a fun and rewarding step,</a:t>
            </a:r>
            <a:r>
              <a:rPr lang="en-US" sz="1200" kern="1200" baseline="0" dirty="0">
                <a:solidFill>
                  <a:schemeClr val="tx1"/>
                </a:solidFill>
                <a:effectLst/>
                <a:latin typeface="+mn-lt"/>
                <a:ea typeface="+mn-ea"/>
                <a:cs typeface="+mn-cs"/>
              </a:rPr>
              <a:t> because you </a:t>
            </a:r>
            <a:r>
              <a:rPr lang="en-US" sz="1200" kern="1200" dirty="0">
                <a:solidFill>
                  <a:schemeClr val="tx1"/>
                </a:solidFill>
                <a:effectLst/>
                <a:latin typeface="+mn-lt"/>
                <a:ea typeface="+mn-ea"/>
                <a:cs typeface="+mn-cs"/>
              </a:rPr>
              <a:t>get to see your idea transformed into something real!</a:t>
            </a:r>
            <a:endParaRPr lang="en-US" dirty="0"/>
          </a:p>
        </p:txBody>
      </p:sp>
      <p:sp>
        <p:nvSpPr>
          <p:cNvPr id="4" name="Slide Number Placeholder 3"/>
          <p:cNvSpPr>
            <a:spLocks noGrp="1"/>
          </p:cNvSpPr>
          <p:nvPr>
            <p:ph type="sldNum" sz="quarter" idx="10"/>
          </p:nvPr>
        </p:nvSpPr>
        <p:spPr/>
        <p:txBody>
          <a:bodyPr/>
          <a:lstStyle/>
          <a:p>
            <a:fld id="{07EC26DC-8E2B-714D-A059-D53462F42D1D}" type="slidenum">
              <a:rPr lang="en-US" smtClean="0"/>
              <a:t>2</a:t>
            </a:fld>
            <a:endParaRPr lang="en-US"/>
          </a:p>
        </p:txBody>
      </p:sp>
    </p:spTree>
    <p:extLst>
      <p:ext uri="{BB962C8B-B14F-4D97-AF65-F5344CB8AC3E}">
        <p14:creationId xmlns:p14="http://schemas.microsoft.com/office/powerpoint/2010/main" val="448052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word “prototype” means model.  The model shows the shape and form of your invention. It may be actual</a:t>
            </a:r>
            <a:r>
              <a:rPr lang="en-US" baseline="0" dirty="0"/>
              <a:t> size, or it may show the invention in miniature.</a:t>
            </a:r>
            <a:endParaRPr lang="en-US" dirty="0"/>
          </a:p>
          <a:p>
            <a:r>
              <a:rPr lang="en-US" dirty="0"/>
              <a:t> </a:t>
            </a:r>
          </a:p>
          <a:p>
            <a:r>
              <a:rPr lang="en-US" dirty="0"/>
              <a:t>Inventors build different levels of prototypes:</a:t>
            </a:r>
          </a:p>
          <a:p>
            <a:pPr marL="171450" indent="-171450">
              <a:buFont typeface="Arial" charset="0"/>
              <a:buChar char="•"/>
            </a:pPr>
            <a:r>
              <a:rPr lang="en-US" dirty="0"/>
              <a:t>A </a:t>
            </a:r>
            <a:r>
              <a:rPr lang="en-US" b="1" dirty="0"/>
              <a:t>crude prototype</a:t>
            </a:r>
            <a:r>
              <a:rPr lang="en-US" dirty="0"/>
              <a:t> is very</a:t>
            </a:r>
            <a:r>
              <a:rPr lang="en-US" baseline="0" dirty="0"/>
              <a:t> simple, but it</a:t>
            </a:r>
            <a:r>
              <a:rPr lang="en-US" dirty="0"/>
              <a:t> helps you get a better feel for the basic size, shape, and function of your invention. </a:t>
            </a:r>
          </a:p>
          <a:p>
            <a:pPr marL="171450" indent="-171450">
              <a:buFont typeface="Arial" charset="0"/>
              <a:buChar char="•"/>
            </a:pPr>
            <a:r>
              <a:rPr lang="en-US" dirty="0"/>
              <a:t>A </a:t>
            </a:r>
            <a:r>
              <a:rPr lang="en-US" b="1" dirty="0"/>
              <a:t>working prototype </a:t>
            </a:r>
            <a:r>
              <a:rPr lang="en-US" b="0" dirty="0"/>
              <a:t>actually</a:t>
            </a:r>
            <a:r>
              <a:rPr lang="en-US" b="0" baseline="0" dirty="0"/>
              <a:t> works! It</a:t>
            </a:r>
            <a:r>
              <a:rPr lang="en-US" dirty="0"/>
              <a:t> allows people to try out some or all of the features of your invention.</a:t>
            </a:r>
          </a:p>
          <a:p>
            <a:pPr marL="171450" indent="-171450">
              <a:buFont typeface="Arial" charset="0"/>
              <a:buChar char="•"/>
            </a:pPr>
            <a:r>
              <a:rPr lang="en-US" dirty="0"/>
              <a:t>A </a:t>
            </a:r>
            <a:r>
              <a:rPr lang="en-US" b="1" dirty="0"/>
              <a:t>final prototype</a:t>
            </a:r>
            <a:r>
              <a:rPr lang="en-US" dirty="0"/>
              <a:t> is a model that looks and functions like a real manufactured product.</a:t>
            </a:r>
          </a:p>
          <a:p>
            <a:r>
              <a:rPr lang="en-US" dirty="0"/>
              <a:t> </a:t>
            </a:r>
          </a:p>
          <a:p>
            <a:r>
              <a:rPr lang="en-US" dirty="0"/>
              <a:t>You can select the level of prototype you wish to create.</a:t>
            </a:r>
            <a:r>
              <a:rPr lang="en-US" baseline="0" dirty="0"/>
              <a:t> Just be sure that it </a:t>
            </a:r>
            <a:r>
              <a:rPr lang="en-US" dirty="0"/>
              <a:t>demonstrates what your invention will look like and how you would like it to work!   </a:t>
            </a:r>
          </a:p>
        </p:txBody>
      </p:sp>
      <p:sp>
        <p:nvSpPr>
          <p:cNvPr id="4" name="Slide Number Placeholder 3"/>
          <p:cNvSpPr>
            <a:spLocks noGrp="1"/>
          </p:cNvSpPr>
          <p:nvPr>
            <p:ph type="sldNum" sz="quarter" idx="10"/>
          </p:nvPr>
        </p:nvSpPr>
        <p:spPr/>
        <p:txBody>
          <a:bodyPr/>
          <a:lstStyle/>
          <a:p>
            <a:fld id="{07EC26DC-8E2B-714D-A059-D53462F42D1D}" type="slidenum">
              <a:rPr lang="en-US" smtClean="0"/>
              <a:t>3</a:t>
            </a:fld>
            <a:endParaRPr lang="en-US"/>
          </a:p>
        </p:txBody>
      </p:sp>
    </p:spTree>
    <p:extLst>
      <p:ext uri="{BB962C8B-B14F-4D97-AF65-F5344CB8AC3E}">
        <p14:creationId xmlns:p14="http://schemas.microsoft.com/office/powerpoint/2010/main" val="2224879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t>
            </a:r>
            <a:r>
              <a:rPr lang="en-US" sz="1200" kern="1200" dirty="0">
                <a:solidFill>
                  <a:schemeClr val="tx1"/>
                </a:solidFill>
                <a:effectLst/>
                <a:latin typeface="+mn-lt"/>
                <a:ea typeface="+mn-ea"/>
                <a:cs typeface="+mn-cs"/>
              </a:rPr>
              <a:t>create a successful prototype….</a:t>
            </a:r>
          </a:p>
          <a:p>
            <a:pPr marL="171450" lvl="0" indent="-171450">
              <a:buFont typeface="Arial" charset="0"/>
              <a:buChar char="•"/>
            </a:pPr>
            <a:r>
              <a:rPr lang="en-US" sz="1200" b="1" kern="1200" dirty="0">
                <a:solidFill>
                  <a:schemeClr val="tx1"/>
                </a:solidFill>
                <a:effectLst/>
                <a:latin typeface="+mn-lt"/>
                <a:ea typeface="+mn-ea"/>
                <a:cs typeface="+mn-cs"/>
              </a:rPr>
              <a:t>List the materials </a:t>
            </a:r>
            <a:r>
              <a:rPr lang="en-US" sz="1200" kern="1200" dirty="0">
                <a:solidFill>
                  <a:schemeClr val="tx1"/>
                </a:solidFill>
                <a:effectLst/>
                <a:latin typeface="+mn-lt"/>
                <a:ea typeface="+mn-ea"/>
                <a:cs typeface="+mn-cs"/>
              </a:rPr>
              <a:t>you think you’ll need.  Look back at your sketch to help you visualize what is necessary to build the model.  Try to think of materials that are free (like recyclables) or very inexpensive.  The prototype should be made from simple materials so that if it doesn’t work or has to be changed, you haven’t invested a lot of money.</a:t>
            </a:r>
          </a:p>
          <a:p>
            <a:pPr marL="171450" lvl="0" indent="-171450">
              <a:buFont typeface="Arial" charset="0"/>
              <a:buChar char="•"/>
            </a:pPr>
            <a:r>
              <a:rPr lang="en-US" sz="1200" b="1" kern="1200" dirty="0">
                <a:solidFill>
                  <a:schemeClr val="tx1"/>
                </a:solidFill>
                <a:effectLst/>
                <a:latin typeface="+mn-lt"/>
                <a:ea typeface="+mn-ea"/>
                <a:cs typeface="+mn-cs"/>
              </a:rPr>
              <a:t>Gather your materials and tools.</a:t>
            </a:r>
            <a:r>
              <a:rPr lang="en-US" sz="1200" kern="1200" dirty="0">
                <a:solidFill>
                  <a:schemeClr val="tx1"/>
                </a:solidFill>
                <a:effectLst/>
                <a:latin typeface="+mn-lt"/>
                <a:ea typeface="+mn-ea"/>
                <a:cs typeface="+mn-cs"/>
              </a:rPr>
              <a:t>  It’s best not to start building until you have everything you think you’ll need in one place.  </a:t>
            </a:r>
          </a:p>
          <a:p>
            <a:pPr marL="171450" lvl="0" indent="-171450">
              <a:buFont typeface="Arial" charset="0"/>
              <a:buChar char="•"/>
            </a:pPr>
            <a:r>
              <a:rPr lang="en-US" sz="1200" b="1" kern="1200" dirty="0">
                <a:solidFill>
                  <a:schemeClr val="tx1"/>
                </a:solidFill>
                <a:effectLst/>
                <a:latin typeface="+mn-lt"/>
                <a:ea typeface="+mn-ea"/>
                <a:cs typeface="+mn-cs"/>
              </a:rPr>
              <a:t>Build!  </a:t>
            </a:r>
            <a:r>
              <a:rPr lang="en-US" sz="1200" kern="1200" dirty="0">
                <a:solidFill>
                  <a:schemeClr val="tx1"/>
                </a:solidFill>
                <a:effectLst/>
                <a:latin typeface="+mn-lt"/>
                <a:ea typeface="+mn-ea"/>
                <a:cs typeface="+mn-cs"/>
              </a:rPr>
              <a:t>As you build, photograph the process and record the steps you take in your Inventor’s Notebook.  If you modify your invention as you go, make notes about the changes you make and why you made them!</a:t>
            </a:r>
          </a:p>
        </p:txBody>
      </p:sp>
      <p:sp>
        <p:nvSpPr>
          <p:cNvPr id="4" name="Slide Number Placeholder 3"/>
          <p:cNvSpPr>
            <a:spLocks noGrp="1"/>
          </p:cNvSpPr>
          <p:nvPr>
            <p:ph type="sldNum" sz="quarter" idx="10"/>
          </p:nvPr>
        </p:nvSpPr>
        <p:spPr/>
        <p:txBody>
          <a:bodyPr/>
          <a:lstStyle/>
          <a:p>
            <a:fld id="{07EC26DC-8E2B-714D-A059-D53462F42D1D}" type="slidenum">
              <a:rPr lang="en-US" smtClean="0"/>
              <a:t>4</a:t>
            </a:fld>
            <a:endParaRPr lang="en-US"/>
          </a:p>
        </p:txBody>
      </p:sp>
    </p:spTree>
    <p:extLst>
      <p:ext uri="{BB962C8B-B14F-4D97-AF65-F5344CB8AC3E}">
        <p14:creationId xmlns:p14="http://schemas.microsoft.com/office/powerpoint/2010/main" val="448052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started right now by looking back at your sketch in your Inventor’s Notebook. List the materials you’ll need to build your prototype, and gather them all together. </a:t>
            </a:r>
            <a:r>
              <a:rPr lang="en-US" i="1" dirty="0"/>
              <a:t>  </a:t>
            </a:r>
            <a:r>
              <a:rPr lang="en-US" dirty="0"/>
              <a:t>Then, start building your prototype and recording the process!</a:t>
            </a:r>
          </a:p>
          <a:p>
            <a:r>
              <a:rPr lang="en-US" dirty="0"/>
              <a:t> </a:t>
            </a:r>
          </a:p>
          <a:p>
            <a:r>
              <a:rPr lang="en-US" dirty="0"/>
              <a:t>Your prototype pictures will help you you prepare your entry for submission.  The judges want to see that you have built a prototype to test your idea!</a:t>
            </a:r>
            <a:r>
              <a:rPr lang="en-US" dirty="0">
                <a:effectLst/>
              </a:rPr>
              <a:t> </a:t>
            </a:r>
          </a:p>
        </p:txBody>
      </p:sp>
      <p:sp>
        <p:nvSpPr>
          <p:cNvPr id="4" name="Slide Number Placeholder 3"/>
          <p:cNvSpPr>
            <a:spLocks noGrp="1"/>
          </p:cNvSpPr>
          <p:nvPr>
            <p:ph type="sldNum" sz="quarter" idx="10"/>
          </p:nvPr>
        </p:nvSpPr>
        <p:spPr/>
        <p:txBody>
          <a:bodyPr/>
          <a:lstStyle/>
          <a:p>
            <a:fld id="{07EC26DC-8E2B-714D-A059-D53462F42D1D}" type="slidenum">
              <a:rPr lang="en-US" smtClean="0"/>
              <a:t>5</a:t>
            </a:fld>
            <a:endParaRPr lang="en-US"/>
          </a:p>
        </p:txBody>
      </p:sp>
    </p:spTree>
    <p:extLst>
      <p:ext uri="{BB962C8B-B14F-4D97-AF65-F5344CB8AC3E}">
        <p14:creationId xmlns:p14="http://schemas.microsoft.com/office/powerpoint/2010/main" val="2743059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you know how to complete Step</a:t>
            </a:r>
            <a:r>
              <a:rPr lang="en-US" baseline="0" dirty="0"/>
              <a:t> 4</a:t>
            </a:r>
            <a:r>
              <a:rPr lang="en-US" dirty="0"/>
              <a:t> of the invention process,</a:t>
            </a:r>
            <a:r>
              <a:rPr lang="en-US" baseline="0" dirty="0"/>
              <a:t> </a:t>
            </a:r>
            <a:r>
              <a:rPr lang="en-US" dirty="0"/>
              <a:t>CREATE IT,</a:t>
            </a:r>
            <a:r>
              <a:rPr lang="en-US" baseline="0" dirty="0"/>
              <a:t> </a:t>
            </a:r>
            <a:r>
              <a:rPr lang="en-US" dirty="0"/>
              <a:t>by building a prototype of your invention idea. </a:t>
            </a:r>
          </a:p>
        </p:txBody>
      </p:sp>
      <p:sp>
        <p:nvSpPr>
          <p:cNvPr id="4" name="Slide Number Placeholder 3"/>
          <p:cNvSpPr>
            <a:spLocks noGrp="1"/>
          </p:cNvSpPr>
          <p:nvPr>
            <p:ph type="sldNum" sz="quarter" idx="10"/>
          </p:nvPr>
        </p:nvSpPr>
        <p:spPr/>
        <p:txBody>
          <a:bodyPr/>
          <a:lstStyle/>
          <a:p>
            <a:fld id="{07EC26DC-8E2B-714D-A059-D53462F42D1D}" type="slidenum">
              <a:rPr lang="en-US" smtClean="0"/>
              <a:t>6</a:t>
            </a:fld>
            <a:endParaRPr lang="en-US"/>
          </a:p>
        </p:txBody>
      </p:sp>
    </p:spTree>
    <p:extLst>
      <p:ext uri="{BB962C8B-B14F-4D97-AF65-F5344CB8AC3E}">
        <p14:creationId xmlns:p14="http://schemas.microsoft.com/office/powerpoint/2010/main" val="448052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13C4704-1629-4540-9AFC-FD3BCD45BBB7}" type="datetimeFigureOut">
              <a:rPr lang="en-US" smtClean="0"/>
              <a:t>12/27/2017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B0380F-03B3-2F42-B880-482C76FBD6DD}" type="slidenum">
              <a:rPr lang="en-US" smtClean="0"/>
              <a:t>‹#›</a:t>
            </a:fld>
            <a:endParaRPr lang="en-US"/>
          </a:p>
        </p:txBody>
      </p:sp>
    </p:spTree>
    <p:extLst>
      <p:ext uri="{BB962C8B-B14F-4D97-AF65-F5344CB8AC3E}">
        <p14:creationId xmlns:p14="http://schemas.microsoft.com/office/powerpoint/2010/main" val="1377396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3C4704-1629-4540-9AFC-FD3BCD45BBB7}" type="datetimeFigureOut">
              <a:rPr lang="en-US" smtClean="0"/>
              <a:t>12/27/2017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B0380F-03B3-2F42-B880-482C76FBD6DD}" type="slidenum">
              <a:rPr lang="en-US" smtClean="0"/>
              <a:t>‹#›</a:t>
            </a:fld>
            <a:endParaRPr lang="en-US"/>
          </a:p>
        </p:txBody>
      </p:sp>
    </p:spTree>
    <p:extLst>
      <p:ext uri="{BB962C8B-B14F-4D97-AF65-F5344CB8AC3E}">
        <p14:creationId xmlns:p14="http://schemas.microsoft.com/office/powerpoint/2010/main" val="1762083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3C4704-1629-4540-9AFC-FD3BCD45BBB7}" type="datetimeFigureOut">
              <a:rPr lang="en-US" smtClean="0"/>
              <a:t>12/27/2017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B0380F-03B3-2F42-B880-482C76FBD6DD}" type="slidenum">
              <a:rPr lang="en-US" smtClean="0"/>
              <a:t>‹#›</a:t>
            </a:fld>
            <a:endParaRPr lang="en-US"/>
          </a:p>
        </p:txBody>
      </p:sp>
    </p:spTree>
    <p:extLst>
      <p:ext uri="{BB962C8B-B14F-4D97-AF65-F5344CB8AC3E}">
        <p14:creationId xmlns:p14="http://schemas.microsoft.com/office/powerpoint/2010/main" val="581676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3C4704-1629-4540-9AFC-FD3BCD45BBB7}" type="datetimeFigureOut">
              <a:rPr lang="en-US" smtClean="0"/>
              <a:t>12/27/2017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B0380F-03B3-2F42-B880-482C76FBD6DD}" type="slidenum">
              <a:rPr lang="en-US" smtClean="0"/>
              <a:t>‹#›</a:t>
            </a:fld>
            <a:endParaRPr lang="en-US"/>
          </a:p>
        </p:txBody>
      </p:sp>
    </p:spTree>
    <p:extLst>
      <p:ext uri="{BB962C8B-B14F-4D97-AF65-F5344CB8AC3E}">
        <p14:creationId xmlns:p14="http://schemas.microsoft.com/office/powerpoint/2010/main" val="2203237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3C4704-1629-4540-9AFC-FD3BCD45BBB7}" type="datetimeFigureOut">
              <a:rPr lang="en-US" smtClean="0"/>
              <a:t>12/27/2017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B0380F-03B3-2F42-B880-482C76FBD6DD}" type="slidenum">
              <a:rPr lang="en-US" smtClean="0"/>
              <a:t>‹#›</a:t>
            </a:fld>
            <a:endParaRPr lang="en-US"/>
          </a:p>
        </p:txBody>
      </p:sp>
    </p:spTree>
    <p:extLst>
      <p:ext uri="{BB962C8B-B14F-4D97-AF65-F5344CB8AC3E}">
        <p14:creationId xmlns:p14="http://schemas.microsoft.com/office/powerpoint/2010/main" val="58383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13C4704-1629-4540-9AFC-FD3BCD45BBB7}" type="datetimeFigureOut">
              <a:rPr lang="en-US" smtClean="0"/>
              <a:t>12/27/2017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B0380F-03B3-2F42-B880-482C76FBD6DD}" type="slidenum">
              <a:rPr lang="en-US" smtClean="0"/>
              <a:t>‹#›</a:t>
            </a:fld>
            <a:endParaRPr lang="en-US"/>
          </a:p>
        </p:txBody>
      </p:sp>
    </p:spTree>
    <p:extLst>
      <p:ext uri="{BB962C8B-B14F-4D97-AF65-F5344CB8AC3E}">
        <p14:creationId xmlns:p14="http://schemas.microsoft.com/office/powerpoint/2010/main" val="2542296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13C4704-1629-4540-9AFC-FD3BCD45BBB7}" type="datetimeFigureOut">
              <a:rPr lang="en-US" smtClean="0"/>
              <a:t>12/27/2017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B0380F-03B3-2F42-B880-482C76FBD6DD}" type="slidenum">
              <a:rPr lang="en-US" smtClean="0"/>
              <a:t>‹#›</a:t>
            </a:fld>
            <a:endParaRPr lang="en-US"/>
          </a:p>
        </p:txBody>
      </p:sp>
    </p:spTree>
    <p:extLst>
      <p:ext uri="{BB962C8B-B14F-4D97-AF65-F5344CB8AC3E}">
        <p14:creationId xmlns:p14="http://schemas.microsoft.com/office/powerpoint/2010/main" val="51959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13C4704-1629-4540-9AFC-FD3BCD45BBB7}" type="datetimeFigureOut">
              <a:rPr lang="en-US" smtClean="0"/>
              <a:t>12/27/2017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B0380F-03B3-2F42-B880-482C76FBD6DD}" type="slidenum">
              <a:rPr lang="en-US" smtClean="0"/>
              <a:t>‹#›</a:t>
            </a:fld>
            <a:endParaRPr lang="en-US"/>
          </a:p>
        </p:txBody>
      </p:sp>
    </p:spTree>
    <p:extLst>
      <p:ext uri="{BB962C8B-B14F-4D97-AF65-F5344CB8AC3E}">
        <p14:creationId xmlns:p14="http://schemas.microsoft.com/office/powerpoint/2010/main" val="3486542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3C4704-1629-4540-9AFC-FD3BCD45BBB7}" type="datetimeFigureOut">
              <a:rPr lang="en-US" smtClean="0"/>
              <a:t>12/27/2017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B0380F-03B3-2F42-B880-482C76FBD6DD}" type="slidenum">
              <a:rPr lang="en-US" smtClean="0"/>
              <a:t>‹#›</a:t>
            </a:fld>
            <a:endParaRPr lang="en-US"/>
          </a:p>
        </p:txBody>
      </p:sp>
    </p:spTree>
    <p:extLst>
      <p:ext uri="{BB962C8B-B14F-4D97-AF65-F5344CB8AC3E}">
        <p14:creationId xmlns:p14="http://schemas.microsoft.com/office/powerpoint/2010/main" val="4000327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3C4704-1629-4540-9AFC-FD3BCD45BBB7}" type="datetimeFigureOut">
              <a:rPr lang="en-US" smtClean="0"/>
              <a:t>12/27/2017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B0380F-03B3-2F42-B880-482C76FBD6DD}" type="slidenum">
              <a:rPr lang="en-US" smtClean="0"/>
              <a:t>‹#›</a:t>
            </a:fld>
            <a:endParaRPr lang="en-US"/>
          </a:p>
        </p:txBody>
      </p:sp>
    </p:spTree>
    <p:extLst>
      <p:ext uri="{BB962C8B-B14F-4D97-AF65-F5344CB8AC3E}">
        <p14:creationId xmlns:p14="http://schemas.microsoft.com/office/powerpoint/2010/main" val="4280823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3C4704-1629-4540-9AFC-FD3BCD45BBB7}" type="datetimeFigureOut">
              <a:rPr lang="en-US" smtClean="0"/>
              <a:t>12/27/2017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B0380F-03B3-2F42-B880-482C76FBD6DD}" type="slidenum">
              <a:rPr lang="en-US" smtClean="0"/>
              <a:t>‹#›</a:t>
            </a:fld>
            <a:endParaRPr lang="en-US"/>
          </a:p>
        </p:txBody>
      </p:sp>
    </p:spTree>
    <p:extLst>
      <p:ext uri="{BB962C8B-B14F-4D97-AF65-F5344CB8AC3E}">
        <p14:creationId xmlns:p14="http://schemas.microsoft.com/office/powerpoint/2010/main" val="661668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3C4704-1629-4540-9AFC-FD3BCD45BBB7}" type="datetimeFigureOut">
              <a:rPr lang="en-US" smtClean="0"/>
              <a:t>12/27/2017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B0380F-03B3-2F42-B880-482C76FBD6DD}" type="slidenum">
              <a:rPr lang="en-US" smtClean="0"/>
              <a:t>‹#›</a:t>
            </a:fld>
            <a:endParaRPr lang="en-US"/>
          </a:p>
        </p:txBody>
      </p:sp>
    </p:spTree>
    <p:extLst>
      <p:ext uri="{BB962C8B-B14F-4D97-AF65-F5344CB8AC3E}">
        <p14:creationId xmlns:p14="http://schemas.microsoft.com/office/powerpoint/2010/main" val="1037186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8.png"/><Relationship Id="rId12"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0" y="0"/>
            <a:ext cx="9290147" cy="6572624"/>
          </a:xfrm>
          <a:prstGeom prst="rect">
            <a:avLst/>
          </a:prstGeom>
        </p:spPr>
      </p:pic>
      <p:pic>
        <p:nvPicPr>
          <p:cNvPr id="20" name="Picture 19" descr="SmithsonianLogo.png"/>
          <p:cNvPicPr>
            <a:picLocks noChangeAspect="1"/>
          </p:cNvPicPr>
          <p:nvPr/>
        </p:nvPicPr>
        <p:blipFill>
          <a:blip r:embed="rId4">
            <a:alphaModFix amt="15000"/>
            <a:extLst>
              <a:ext uri="{28A0092B-C50C-407E-A947-70E740481C1C}">
                <a14:useLocalDpi xmlns:a14="http://schemas.microsoft.com/office/drawing/2010/main" val="0"/>
              </a:ext>
            </a:extLst>
          </a:blip>
          <a:stretch>
            <a:fillRect/>
          </a:stretch>
        </p:blipFill>
        <p:spPr>
          <a:xfrm>
            <a:off x="1977695" y="472734"/>
            <a:ext cx="5106520" cy="5106520"/>
          </a:xfrm>
          <a:prstGeom prst="rect">
            <a:avLst/>
          </a:prstGeom>
        </p:spPr>
      </p:pic>
      <p:pic>
        <p:nvPicPr>
          <p:cNvPr id="4" name="Picture 3" descr="TitleSlide_Background_Tangerin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3" y="0"/>
            <a:ext cx="9291900" cy="6911078"/>
          </a:xfrm>
          <a:prstGeom prst="rect">
            <a:avLst/>
          </a:prstGeom>
        </p:spPr>
      </p:pic>
      <p:pic>
        <p:nvPicPr>
          <p:cNvPr id="5" name="Picture 4" descr="ePalslogo_rgb_Tangerin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351" y="5683623"/>
            <a:ext cx="1419413" cy="889001"/>
          </a:xfrm>
          <a:prstGeom prst="rect">
            <a:avLst/>
          </a:prstGeom>
        </p:spPr>
      </p:pic>
      <p:sp>
        <p:nvSpPr>
          <p:cNvPr id="6" name="TextBox 5"/>
          <p:cNvSpPr txBox="1"/>
          <p:nvPr/>
        </p:nvSpPr>
        <p:spPr>
          <a:xfrm>
            <a:off x="5267575" y="5313818"/>
            <a:ext cx="3671155" cy="1258806"/>
          </a:xfrm>
          <a:prstGeom prst="rect">
            <a:avLst/>
          </a:prstGeom>
          <a:noFill/>
        </p:spPr>
        <p:txBody>
          <a:bodyPr wrap="square" rtlCol="0">
            <a:spAutoFit/>
          </a:bodyPr>
          <a:lstStyle/>
          <a:p>
            <a:pPr>
              <a:lnSpc>
                <a:spcPct val="80000"/>
              </a:lnSpc>
            </a:pPr>
            <a:r>
              <a:rPr lang="en-US" dirty="0">
                <a:solidFill>
                  <a:schemeClr val="bg1"/>
                </a:solidFill>
                <a:latin typeface="+mj-lt"/>
                <a:cs typeface="Helvetica Neue Light"/>
              </a:rPr>
              <a:t>The Invention Process: Step 4</a:t>
            </a:r>
          </a:p>
          <a:p>
            <a:pPr>
              <a:lnSpc>
                <a:spcPct val="80000"/>
              </a:lnSpc>
            </a:pPr>
            <a:endParaRPr lang="en-US" dirty="0">
              <a:solidFill>
                <a:schemeClr val="bg1"/>
              </a:solidFill>
              <a:latin typeface="+mj-lt"/>
              <a:cs typeface="Helvetica Neue Light"/>
            </a:endParaRPr>
          </a:p>
          <a:p>
            <a:pPr>
              <a:lnSpc>
                <a:spcPct val="80000"/>
              </a:lnSpc>
            </a:pPr>
            <a:r>
              <a:rPr lang="en-US" sz="4000" b="1" dirty="0">
                <a:solidFill>
                  <a:schemeClr val="bg1"/>
                </a:solidFill>
                <a:latin typeface="+mj-lt"/>
                <a:cs typeface="Helvetica Neue"/>
              </a:rPr>
              <a:t>Create It</a:t>
            </a:r>
          </a:p>
          <a:p>
            <a:pPr>
              <a:lnSpc>
                <a:spcPct val="80000"/>
              </a:lnSpc>
            </a:pPr>
            <a:r>
              <a:rPr lang="en-US" b="1" dirty="0">
                <a:solidFill>
                  <a:schemeClr val="bg1"/>
                </a:solidFill>
                <a:latin typeface="+mj-lt"/>
                <a:cs typeface="Helvetica Neue"/>
              </a:rPr>
              <a:t>Building a Prototype</a:t>
            </a:r>
          </a:p>
        </p:txBody>
      </p:sp>
      <p:pic>
        <p:nvPicPr>
          <p:cNvPr id="21" name="Picture 20" descr="ChallengeSteps1_thinki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6654" y="2273063"/>
            <a:ext cx="1275410" cy="1275410"/>
          </a:xfrm>
          <a:prstGeom prst="rect">
            <a:avLst/>
          </a:prstGeom>
          <a:effectLst>
            <a:glow rad="330200">
              <a:schemeClr val="bg1">
                <a:alpha val="28000"/>
              </a:schemeClr>
            </a:glow>
          </a:effectLst>
        </p:spPr>
      </p:pic>
      <p:pic>
        <p:nvPicPr>
          <p:cNvPr id="22" name="Picture 21" descr="ChallengeSteps2_Exploreit.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72064" y="3321026"/>
            <a:ext cx="1114495" cy="1114495"/>
          </a:xfrm>
          <a:prstGeom prst="rect">
            <a:avLst/>
          </a:prstGeom>
          <a:effectLst>
            <a:glow rad="330200">
              <a:schemeClr val="bg1">
                <a:alpha val="28000"/>
              </a:schemeClr>
            </a:glow>
          </a:effectLst>
        </p:spPr>
      </p:pic>
      <p:pic>
        <p:nvPicPr>
          <p:cNvPr id="23" name="Picture 22" descr="ChallengeSteps3_Sketchit.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46220" y="559037"/>
            <a:ext cx="1269253" cy="1269253"/>
          </a:xfrm>
          <a:prstGeom prst="rect">
            <a:avLst/>
          </a:prstGeom>
          <a:effectLst>
            <a:glow rad="330200">
              <a:schemeClr val="bg1">
                <a:alpha val="28000"/>
              </a:schemeClr>
            </a:glow>
          </a:effectLst>
        </p:spPr>
      </p:pic>
      <p:pic>
        <p:nvPicPr>
          <p:cNvPr id="24" name="Picture 23" descr="ChallengeSteps4_Createit.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28262" y="5095042"/>
            <a:ext cx="1762958" cy="1762958"/>
          </a:xfrm>
          <a:prstGeom prst="rect">
            <a:avLst/>
          </a:prstGeom>
          <a:effectLst>
            <a:glow rad="330200">
              <a:schemeClr val="bg1">
                <a:alpha val="28000"/>
              </a:schemeClr>
            </a:glow>
          </a:effectLst>
        </p:spPr>
      </p:pic>
      <p:pic>
        <p:nvPicPr>
          <p:cNvPr id="25" name="Picture 24" descr="ChallengeSteps5_Tryit.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23808" y="1927852"/>
            <a:ext cx="1240779" cy="1240779"/>
          </a:xfrm>
          <a:prstGeom prst="rect">
            <a:avLst/>
          </a:prstGeom>
          <a:effectLst>
            <a:glow rad="330200">
              <a:schemeClr val="bg1">
                <a:alpha val="28000"/>
              </a:schemeClr>
            </a:glow>
          </a:effectLst>
        </p:spPr>
      </p:pic>
      <p:pic>
        <p:nvPicPr>
          <p:cNvPr id="26" name="Picture 25" descr="ChallengeSteps6_Tweakit.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08727" y="472734"/>
            <a:ext cx="1240779" cy="1240779"/>
          </a:xfrm>
          <a:prstGeom prst="rect">
            <a:avLst/>
          </a:prstGeom>
          <a:effectLst>
            <a:glow rad="330200">
              <a:schemeClr val="bg1">
                <a:alpha val="28000"/>
              </a:schemeClr>
            </a:glow>
          </a:effectLst>
        </p:spPr>
      </p:pic>
      <p:pic>
        <p:nvPicPr>
          <p:cNvPr id="27" name="Picture 26" descr="ChallengeSteps7_Sellit.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73953" y="2080247"/>
            <a:ext cx="1240779" cy="1240779"/>
          </a:xfrm>
          <a:prstGeom prst="rect">
            <a:avLst/>
          </a:prstGeom>
          <a:effectLst>
            <a:glow rad="330200">
              <a:schemeClr val="bg1">
                <a:alpha val="28000"/>
              </a:schemeClr>
            </a:glow>
          </a:effectLst>
        </p:spPr>
      </p:pic>
    </p:spTree>
    <p:extLst>
      <p:ext uri="{BB962C8B-B14F-4D97-AF65-F5344CB8AC3E}">
        <p14:creationId xmlns:p14="http://schemas.microsoft.com/office/powerpoint/2010/main" val="4101794268"/>
      </p:ext>
    </p:extLst>
  </p:cSld>
  <p:clrMapOvr>
    <a:masterClrMapping/>
  </p:clrMapOvr>
  <mc:AlternateContent xmlns:mc="http://schemas.openxmlformats.org/markup-compatibility/2006" xmlns:p14="http://schemas.microsoft.com/office/powerpoint/2010/main">
    <mc:Choice Requires="p14">
      <p:transition spd="slow" p14:dur="2000" advTm="3646"/>
    </mc:Choice>
    <mc:Fallback xmlns="">
      <p:transition spd="slow" advTm="3646"/>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658023"/>
            <a:ext cx="9247261" cy="6199977"/>
          </a:xfrm>
          <a:prstGeom prst="rect">
            <a:avLst/>
          </a:prstGeom>
        </p:spPr>
      </p:pic>
      <p:pic>
        <p:nvPicPr>
          <p:cNvPr id="27" name="Picture 26" descr="SmithsonianLogo.png"/>
          <p:cNvPicPr>
            <a:picLocks noChangeAspect="1"/>
          </p:cNvPicPr>
          <p:nvPr/>
        </p:nvPicPr>
        <p:blipFill>
          <a:blip r:embed="rId4">
            <a:alphaModFix amt="15000"/>
            <a:extLst>
              <a:ext uri="{28A0092B-C50C-407E-A947-70E740481C1C}">
                <a14:useLocalDpi xmlns:a14="http://schemas.microsoft.com/office/drawing/2010/main" val="0"/>
              </a:ext>
            </a:extLst>
          </a:blip>
          <a:stretch>
            <a:fillRect/>
          </a:stretch>
        </p:blipFill>
        <p:spPr>
          <a:xfrm>
            <a:off x="1977695" y="1141577"/>
            <a:ext cx="5106520" cy="5106520"/>
          </a:xfrm>
          <a:prstGeom prst="rect">
            <a:avLst/>
          </a:prstGeom>
        </p:spPr>
      </p:pic>
      <p:sp>
        <p:nvSpPr>
          <p:cNvPr id="20" name="TextBox 19"/>
          <p:cNvSpPr txBox="1"/>
          <p:nvPr/>
        </p:nvSpPr>
        <p:spPr>
          <a:xfrm>
            <a:off x="825425" y="3164226"/>
            <a:ext cx="470652" cy="769441"/>
          </a:xfrm>
          <a:prstGeom prst="rect">
            <a:avLst/>
          </a:prstGeom>
          <a:noFill/>
        </p:spPr>
        <p:txBody>
          <a:bodyPr wrap="none" rtlCol="0">
            <a:spAutoFit/>
          </a:bodyPr>
          <a:lstStyle/>
          <a:p>
            <a:r>
              <a:rPr lang="en-US" sz="4400" b="1" dirty="0">
                <a:solidFill>
                  <a:srgbClr val="6B93CA"/>
                </a:solidFill>
              </a:rPr>
              <a:t>1</a:t>
            </a:r>
          </a:p>
        </p:txBody>
      </p:sp>
      <p:sp>
        <p:nvSpPr>
          <p:cNvPr id="21" name="TextBox 20"/>
          <p:cNvSpPr txBox="1"/>
          <p:nvPr/>
        </p:nvSpPr>
        <p:spPr>
          <a:xfrm>
            <a:off x="1982372" y="3164226"/>
            <a:ext cx="470652" cy="769441"/>
          </a:xfrm>
          <a:prstGeom prst="rect">
            <a:avLst/>
          </a:prstGeom>
          <a:noFill/>
        </p:spPr>
        <p:txBody>
          <a:bodyPr wrap="none" rtlCol="0">
            <a:spAutoFit/>
          </a:bodyPr>
          <a:lstStyle/>
          <a:p>
            <a:r>
              <a:rPr lang="en-US" sz="4400" b="1" dirty="0">
                <a:solidFill>
                  <a:srgbClr val="76A1E0"/>
                </a:solidFill>
              </a:rPr>
              <a:t>2</a:t>
            </a:r>
          </a:p>
        </p:txBody>
      </p:sp>
      <p:sp>
        <p:nvSpPr>
          <p:cNvPr id="22" name="TextBox 21"/>
          <p:cNvSpPr txBox="1"/>
          <p:nvPr/>
        </p:nvSpPr>
        <p:spPr>
          <a:xfrm>
            <a:off x="3299602" y="3164226"/>
            <a:ext cx="470652" cy="769441"/>
          </a:xfrm>
          <a:prstGeom prst="rect">
            <a:avLst/>
          </a:prstGeom>
          <a:noFill/>
          <a:effectLst/>
        </p:spPr>
        <p:txBody>
          <a:bodyPr wrap="none" rtlCol="0">
            <a:spAutoFit/>
          </a:bodyPr>
          <a:lstStyle/>
          <a:p>
            <a:r>
              <a:rPr lang="en-US" sz="4400" b="1" dirty="0">
                <a:solidFill>
                  <a:srgbClr val="76A1E0"/>
                </a:solidFill>
              </a:rPr>
              <a:t>3</a:t>
            </a:r>
          </a:p>
        </p:txBody>
      </p:sp>
      <p:sp>
        <p:nvSpPr>
          <p:cNvPr id="23" name="TextBox 22"/>
          <p:cNvSpPr txBox="1"/>
          <p:nvPr/>
        </p:nvSpPr>
        <p:spPr>
          <a:xfrm>
            <a:off x="4518625" y="3164226"/>
            <a:ext cx="574647" cy="1015663"/>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6000" b="1" dirty="0">
                <a:solidFill>
                  <a:srgbClr val="16AC18"/>
                </a:solidFill>
              </a:rPr>
              <a:t>4</a:t>
            </a:r>
          </a:p>
        </p:txBody>
      </p:sp>
      <p:sp>
        <p:nvSpPr>
          <p:cNvPr id="24" name="TextBox 23"/>
          <p:cNvSpPr txBox="1"/>
          <p:nvPr/>
        </p:nvSpPr>
        <p:spPr>
          <a:xfrm>
            <a:off x="5785477" y="3164226"/>
            <a:ext cx="470652" cy="769441"/>
          </a:xfrm>
          <a:prstGeom prst="rect">
            <a:avLst/>
          </a:prstGeom>
          <a:noFill/>
        </p:spPr>
        <p:txBody>
          <a:bodyPr wrap="none" rtlCol="0">
            <a:spAutoFit/>
          </a:bodyPr>
          <a:lstStyle/>
          <a:p>
            <a:r>
              <a:rPr lang="en-US" sz="4400" b="1" dirty="0">
                <a:solidFill>
                  <a:schemeClr val="tx2">
                    <a:lumMod val="40000"/>
                    <a:lumOff val="60000"/>
                  </a:schemeClr>
                </a:solidFill>
              </a:rPr>
              <a:t>5</a:t>
            </a:r>
          </a:p>
        </p:txBody>
      </p:sp>
      <p:sp>
        <p:nvSpPr>
          <p:cNvPr id="25" name="TextBox 24"/>
          <p:cNvSpPr txBox="1"/>
          <p:nvPr/>
        </p:nvSpPr>
        <p:spPr>
          <a:xfrm>
            <a:off x="6929029" y="3164226"/>
            <a:ext cx="470652" cy="769441"/>
          </a:xfrm>
          <a:prstGeom prst="rect">
            <a:avLst/>
          </a:prstGeom>
          <a:noFill/>
        </p:spPr>
        <p:txBody>
          <a:bodyPr wrap="none" rtlCol="0">
            <a:spAutoFit/>
          </a:bodyPr>
          <a:lstStyle/>
          <a:p>
            <a:r>
              <a:rPr lang="en-US" sz="4400" b="1" dirty="0">
                <a:solidFill>
                  <a:schemeClr val="tx2">
                    <a:lumMod val="40000"/>
                    <a:lumOff val="60000"/>
                  </a:schemeClr>
                </a:solidFill>
              </a:rPr>
              <a:t>6</a:t>
            </a:r>
          </a:p>
        </p:txBody>
      </p:sp>
      <p:sp>
        <p:nvSpPr>
          <p:cNvPr id="26" name="TextBox 25"/>
          <p:cNvSpPr txBox="1"/>
          <p:nvPr/>
        </p:nvSpPr>
        <p:spPr>
          <a:xfrm>
            <a:off x="8268667" y="3164226"/>
            <a:ext cx="470652" cy="769441"/>
          </a:xfrm>
          <a:prstGeom prst="rect">
            <a:avLst/>
          </a:prstGeom>
          <a:noFill/>
        </p:spPr>
        <p:txBody>
          <a:bodyPr wrap="none" rtlCol="0">
            <a:spAutoFit/>
          </a:bodyPr>
          <a:lstStyle/>
          <a:p>
            <a:r>
              <a:rPr lang="en-US" sz="4400" b="1" dirty="0">
                <a:solidFill>
                  <a:schemeClr val="tx2">
                    <a:lumMod val="40000"/>
                    <a:lumOff val="60000"/>
                  </a:schemeClr>
                </a:solidFill>
              </a:rPr>
              <a:t>7</a:t>
            </a:r>
          </a:p>
        </p:txBody>
      </p:sp>
      <p:pic>
        <p:nvPicPr>
          <p:cNvPr id="28" name="Picture 27" descr="ChallengeSteps2_Explorei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5532" y="1923447"/>
            <a:ext cx="1240779" cy="1240779"/>
          </a:xfrm>
          <a:prstGeom prst="rect">
            <a:avLst/>
          </a:prstGeom>
          <a:effectLst>
            <a:outerShdw blurRad="50800" dist="38100" dir="2700000" algn="tl" rotWithShape="0">
              <a:prstClr val="black">
                <a:alpha val="40000"/>
              </a:prstClr>
            </a:outerShdw>
          </a:effectLst>
        </p:spPr>
      </p:pic>
      <p:pic>
        <p:nvPicPr>
          <p:cNvPr id="29" name="Picture 28" descr="ChallengeSteps3_Sketchi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86312" y="1923447"/>
            <a:ext cx="1240779" cy="1240779"/>
          </a:xfrm>
          <a:prstGeom prst="rect">
            <a:avLst/>
          </a:prstGeom>
          <a:effectLst>
            <a:outerShdw blurRad="50800" dist="38100" dir="2700000" algn="tl" rotWithShape="0">
              <a:prstClr val="black">
                <a:alpha val="40000"/>
              </a:prstClr>
            </a:outerShdw>
          </a:effectLst>
        </p:spPr>
      </p:pic>
      <p:pic>
        <p:nvPicPr>
          <p:cNvPr id="30" name="Picture 29" descr="ChallengeSteps4_Createi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27091" y="1923447"/>
            <a:ext cx="1240779" cy="1240779"/>
          </a:xfrm>
          <a:prstGeom prst="rect">
            <a:avLst/>
          </a:prstGeom>
          <a:effectLst>
            <a:glow rad="330200">
              <a:schemeClr val="bg1">
                <a:alpha val="28000"/>
              </a:schemeClr>
            </a:glow>
            <a:outerShdw blurRad="50800" dist="38100" dir="2700000" algn="tl" rotWithShape="0">
              <a:prstClr val="black">
                <a:alpha val="40000"/>
              </a:prstClr>
            </a:outerShdw>
          </a:effectLst>
        </p:spPr>
      </p:pic>
      <p:pic>
        <p:nvPicPr>
          <p:cNvPr id="31" name="Picture 30" descr="ChallengeSteps5_Tryit.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67870" y="1923447"/>
            <a:ext cx="1240779" cy="1240779"/>
          </a:xfrm>
          <a:prstGeom prst="rect">
            <a:avLst/>
          </a:prstGeom>
          <a:effectLst>
            <a:outerShdw blurRad="50800" dist="38100" dir="2700000" algn="tl" rotWithShape="0">
              <a:prstClr val="black">
                <a:alpha val="40000"/>
              </a:prstClr>
            </a:outerShdw>
          </a:effectLst>
        </p:spPr>
      </p:pic>
      <p:pic>
        <p:nvPicPr>
          <p:cNvPr id="32" name="Picture 31" descr="ChallengeSteps6_Tweakit.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08649" y="1923447"/>
            <a:ext cx="1240779" cy="1240779"/>
          </a:xfrm>
          <a:prstGeom prst="rect">
            <a:avLst/>
          </a:prstGeom>
          <a:effectLst>
            <a:outerShdw blurRad="50800" dist="38100" dir="2700000" algn="tl" rotWithShape="0">
              <a:prstClr val="black">
                <a:alpha val="40000"/>
              </a:prstClr>
            </a:outerShdw>
          </a:effectLst>
        </p:spPr>
      </p:pic>
      <p:pic>
        <p:nvPicPr>
          <p:cNvPr id="33" name="Picture 32" descr="ChallengeSteps7_Sellit.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49428" y="1923447"/>
            <a:ext cx="1240779" cy="1240779"/>
          </a:xfrm>
          <a:prstGeom prst="rect">
            <a:avLst/>
          </a:prstGeom>
          <a:effectLst>
            <a:outerShdw blurRad="50800" dist="38100" dir="2700000" algn="tl" rotWithShape="0">
              <a:prstClr val="black">
                <a:alpha val="40000"/>
              </a:prstClr>
            </a:outerShdw>
          </a:effectLst>
        </p:spPr>
      </p:pic>
      <p:pic>
        <p:nvPicPr>
          <p:cNvPr id="9" name="Picture 8" descr="Slide_Tangerine.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8431"/>
            <a:ext cx="9247261" cy="7145611"/>
          </a:xfrm>
          <a:prstGeom prst="rect">
            <a:avLst/>
          </a:prstGeom>
        </p:spPr>
      </p:pic>
      <p:sp>
        <p:nvSpPr>
          <p:cNvPr id="5" name="Title 1"/>
          <p:cNvSpPr>
            <a:spLocks noGrp="1"/>
          </p:cNvSpPr>
          <p:nvPr>
            <p:ph type="title"/>
          </p:nvPr>
        </p:nvSpPr>
        <p:spPr>
          <a:xfrm>
            <a:off x="860607" y="-69005"/>
            <a:ext cx="8229600" cy="1143000"/>
          </a:xfrm>
        </p:spPr>
        <p:txBody>
          <a:bodyPr>
            <a:normAutofit/>
          </a:bodyPr>
          <a:lstStyle/>
          <a:p>
            <a:pPr algn="l"/>
            <a:r>
              <a:rPr lang="en-US" sz="3200" b="1" dirty="0">
                <a:solidFill>
                  <a:schemeClr val="bg1"/>
                </a:solidFill>
              </a:rPr>
              <a:t>Step 4: </a:t>
            </a:r>
            <a:r>
              <a:rPr lang="en-US" sz="3200" dirty="0">
                <a:solidFill>
                  <a:schemeClr val="bg1"/>
                </a:solidFill>
              </a:rPr>
              <a:t>Create It</a:t>
            </a:r>
          </a:p>
        </p:txBody>
      </p:sp>
      <p:pic>
        <p:nvPicPr>
          <p:cNvPr id="34" name="Picture 33" descr="ChallengeSteps1_thinkit.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4753" y="1923447"/>
            <a:ext cx="1240779" cy="124077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0263453"/>
      </p:ext>
    </p:extLst>
  </p:cSld>
  <p:clrMapOvr>
    <a:masterClrMapping/>
  </p:clrMapOvr>
  <mc:AlternateContent xmlns:mc="http://schemas.openxmlformats.org/markup-compatibility/2006" xmlns:p14="http://schemas.microsoft.com/office/powerpoint/2010/main">
    <mc:Choice Requires="p14">
      <p:transition spd="slow" p14:dur="2000" advTm="13875"/>
    </mc:Choice>
    <mc:Fallback xmlns="">
      <p:transition spd="slow" advTm="13875"/>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63659" cy="6858000"/>
          </a:xfrm>
          <a:prstGeom prst="rect">
            <a:avLst/>
          </a:prstGeom>
          <a:solidFill>
            <a:srgbClr val="88D02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Slide_gree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9006"/>
            <a:ext cx="9163659" cy="7208445"/>
          </a:xfrm>
          <a:prstGeom prst="rect">
            <a:avLst/>
          </a:prstGeom>
        </p:spPr>
      </p:pic>
      <p:sp>
        <p:nvSpPr>
          <p:cNvPr id="2" name="Title 1"/>
          <p:cNvSpPr>
            <a:spLocks noGrp="1"/>
          </p:cNvSpPr>
          <p:nvPr>
            <p:ph type="title"/>
          </p:nvPr>
        </p:nvSpPr>
        <p:spPr>
          <a:xfrm>
            <a:off x="860607" y="-69005"/>
            <a:ext cx="8229600" cy="1143000"/>
          </a:xfrm>
        </p:spPr>
        <p:txBody>
          <a:bodyPr/>
          <a:lstStyle/>
          <a:p>
            <a:pPr algn="l"/>
            <a:r>
              <a:rPr lang="en-US" dirty="0">
                <a:solidFill>
                  <a:schemeClr val="bg1"/>
                </a:solidFill>
              </a:rPr>
              <a:t>Build a Prototype</a:t>
            </a:r>
          </a:p>
        </p:txBody>
      </p:sp>
      <p:pic>
        <p:nvPicPr>
          <p:cNvPr id="17" name="Picture 16"/>
          <p:cNvPicPr>
            <a:picLocks noChangeAspect="1"/>
          </p:cNvPicPr>
          <p:nvPr/>
        </p:nvPicPr>
        <p:blipFill>
          <a:blip r:embed="rId4"/>
          <a:stretch>
            <a:fillRect/>
          </a:stretch>
        </p:blipFill>
        <p:spPr>
          <a:xfrm>
            <a:off x="5583846" y="2261013"/>
            <a:ext cx="3579813" cy="3142167"/>
          </a:xfrm>
          <a:prstGeom prst="rect">
            <a:avLst/>
          </a:prstGeom>
        </p:spPr>
      </p:pic>
      <p:sp>
        <p:nvSpPr>
          <p:cNvPr id="18" name="TextBox 17"/>
          <p:cNvSpPr txBox="1"/>
          <p:nvPr/>
        </p:nvSpPr>
        <p:spPr>
          <a:xfrm rot="21284241">
            <a:off x="7111786" y="4718177"/>
            <a:ext cx="1927199" cy="1205458"/>
          </a:xfrm>
          <a:prstGeom prst="rect">
            <a:avLst/>
          </a:prstGeom>
          <a:solidFill>
            <a:srgbClr val="F38119"/>
          </a:solidFill>
          <a:effectLst>
            <a:outerShdw blurRad="50800" dist="38100" dir="2700000" algn="tl" rotWithShape="0">
              <a:prstClr val="black">
                <a:alpha val="40000"/>
              </a:prstClr>
            </a:outerShdw>
          </a:effectLst>
        </p:spPr>
        <p:txBody>
          <a:bodyPr wrap="square" rtlCol="0">
            <a:spAutoFit/>
          </a:bodyPr>
          <a:lstStyle/>
          <a:p>
            <a:pPr algn="ctr">
              <a:lnSpc>
                <a:spcPct val="90000"/>
              </a:lnSpc>
            </a:pPr>
            <a:r>
              <a:rPr lang="en-US" sz="2000" b="1" dirty="0">
                <a:solidFill>
                  <a:schemeClr val="bg1"/>
                </a:solidFill>
              </a:rPr>
              <a:t>Hand Wash Splash Guard</a:t>
            </a:r>
          </a:p>
          <a:p>
            <a:pPr algn="ctr">
              <a:lnSpc>
                <a:spcPct val="90000"/>
              </a:lnSpc>
            </a:pPr>
            <a:r>
              <a:rPr lang="en-US" sz="2000" dirty="0">
                <a:solidFill>
                  <a:schemeClr val="bg1"/>
                </a:solidFill>
              </a:rPr>
              <a:t>Alisha C.</a:t>
            </a:r>
          </a:p>
          <a:p>
            <a:pPr algn="ctr">
              <a:lnSpc>
                <a:spcPct val="90000"/>
              </a:lnSpc>
            </a:pPr>
            <a:r>
              <a:rPr lang="en-US" sz="2000" dirty="0" err="1">
                <a:solidFill>
                  <a:schemeClr val="bg1"/>
                </a:solidFill>
              </a:rPr>
              <a:t>Kansas,USA</a:t>
            </a:r>
            <a:endParaRPr lang="en-US" sz="2000" dirty="0">
              <a:solidFill>
                <a:schemeClr val="bg1"/>
              </a:solidFill>
            </a:endParaRPr>
          </a:p>
        </p:txBody>
      </p:sp>
      <p:sp>
        <p:nvSpPr>
          <p:cNvPr id="21" name="TextBox 20"/>
          <p:cNvSpPr txBox="1"/>
          <p:nvPr/>
        </p:nvSpPr>
        <p:spPr>
          <a:xfrm rot="21322525">
            <a:off x="6499017" y="1685558"/>
            <a:ext cx="1123099" cy="646331"/>
          </a:xfrm>
          <a:prstGeom prst="rect">
            <a:avLst/>
          </a:prstGeom>
          <a:solidFill>
            <a:schemeClr val="bg1"/>
          </a:solidFill>
        </p:spPr>
        <p:txBody>
          <a:bodyPr wrap="none" rtlCol="0">
            <a:spAutoFit/>
          </a:bodyPr>
          <a:lstStyle/>
          <a:p>
            <a:pPr algn="ctr"/>
            <a:r>
              <a:rPr lang="en-US" dirty="0">
                <a:solidFill>
                  <a:srgbClr val="16AB1E"/>
                </a:solidFill>
              </a:rPr>
              <a:t>Final</a:t>
            </a:r>
          </a:p>
          <a:p>
            <a:pPr algn="ctr"/>
            <a:r>
              <a:rPr lang="en-US" dirty="0">
                <a:solidFill>
                  <a:srgbClr val="16AB1E"/>
                </a:solidFill>
              </a:rPr>
              <a:t>Prototype</a:t>
            </a:r>
          </a:p>
        </p:txBody>
      </p:sp>
      <p:pic>
        <p:nvPicPr>
          <p:cNvPr id="22" name="Picture 21" descr="20121217_111349.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479448" y="2227726"/>
            <a:ext cx="3808046" cy="2856035"/>
          </a:xfrm>
          <a:prstGeom prst="rect">
            <a:avLst/>
          </a:prstGeom>
        </p:spPr>
      </p:pic>
      <p:sp>
        <p:nvSpPr>
          <p:cNvPr id="20" name="TextBox 19"/>
          <p:cNvSpPr txBox="1"/>
          <p:nvPr/>
        </p:nvSpPr>
        <p:spPr>
          <a:xfrm rot="21151663">
            <a:off x="3767266" y="1247885"/>
            <a:ext cx="1123099" cy="646331"/>
          </a:xfrm>
          <a:prstGeom prst="rect">
            <a:avLst/>
          </a:prstGeom>
          <a:solidFill>
            <a:schemeClr val="bg1"/>
          </a:solidFill>
        </p:spPr>
        <p:txBody>
          <a:bodyPr wrap="none" rtlCol="0">
            <a:spAutoFit/>
          </a:bodyPr>
          <a:lstStyle/>
          <a:p>
            <a:pPr algn="ctr"/>
            <a:r>
              <a:rPr lang="en-US" dirty="0">
                <a:solidFill>
                  <a:srgbClr val="16AB1E"/>
                </a:solidFill>
              </a:rPr>
              <a:t>Working</a:t>
            </a:r>
          </a:p>
          <a:p>
            <a:pPr algn="ctr"/>
            <a:r>
              <a:rPr lang="en-US" dirty="0">
                <a:solidFill>
                  <a:srgbClr val="16AB1E"/>
                </a:solidFill>
              </a:rPr>
              <a:t>Prototype</a:t>
            </a:r>
          </a:p>
        </p:txBody>
      </p:sp>
      <p:sp>
        <p:nvSpPr>
          <p:cNvPr id="23" name="TextBox 22"/>
          <p:cNvSpPr txBox="1"/>
          <p:nvPr/>
        </p:nvSpPr>
        <p:spPr>
          <a:xfrm rot="21284241">
            <a:off x="3159286" y="5340975"/>
            <a:ext cx="2856038" cy="1107996"/>
          </a:xfrm>
          <a:prstGeom prst="rect">
            <a:avLst/>
          </a:prstGeom>
          <a:solidFill>
            <a:srgbClr val="F38119"/>
          </a:solidFill>
          <a:effectLst>
            <a:outerShdw blurRad="50800" dist="38100" dir="2700000" algn="tl" rotWithShape="0">
              <a:prstClr val="black">
                <a:alpha val="40000"/>
              </a:prstClr>
            </a:outerShdw>
          </a:effectLst>
        </p:spPr>
        <p:txBody>
          <a:bodyPr wrap="square" rtlCol="0">
            <a:spAutoFit/>
          </a:bodyPr>
          <a:lstStyle/>
          <a:p>
            <a:pPr algn="ctr">
              <a:lnSpc>
                <a:spcPct val="90000"/>
              </a:lnSpc>
            </a:pPr>
            <a:r>
              <a:rPr lang="en-US" sz="2000" b="1" dirty="0">
                <a:solidFill>
                  <a:schemeClr val="bg1"/>
                </a:solidFill>
              </a:rPr>
              <a:t>Dr. BOT Fountain Mask</a:t>
            </a:r>
          </a:p>
          <a:p>
            <a:pPr algn="ctr"/>
            <a:r>
              <a:rPr lang="en-US" sz="1600" dirty="0" err="1">
                <a:solidFill>
                  <a:schemeClr val="bg1"/>
                </a:solidFill>
              </a:rPr>
              <a:t>Devyn</a:t>
            </a:r>
            <a:r>
              <a:rPr lang="en-US" sz="1600" dirty="0">
                <a:solidFill>
                  <a:schemeClr val="bg1"/>
                </a:solidFill>
              </a:rPr>
              <a:t> E., Rachel S. Beatrix H., Olive P., </a:t>
            </a:r>
            <a:r>
              <a:rPr lang="en-US" sz="1600" dirty="0" err="1">
                <a:solidFill>
                  <a:schemeClr val="bg1"/>
                </a:solidFill>
              </a:rPr>
              <a:t>Tola</a:t>
            </a:r>
            <a:r>
              <a:rPr lang="en-US" sz="1600" dirty="0">
                <a:solidFill>
                  <a:schemeClr val="bg1"/>
                </a:solidFill>
              </a:rPr>
              <a:t> B.</a:t>
            </a:r>
          </a:p>
          <a:p>
            <a:pPr algn="ctr"/>
            <a:r>
              <a:rPr lang="en-US" sz="1600" dirty="0">
                <a:solidFill>
                  <a:schemeClr val="bg1"/>
                </a:solidFill>
              </a:rPr>
              <a:t>New York, USA</a:t>
            </a:r>
          </a:p>
        </p:txBody>
      </p:sp>
      <p:pic>
        <p:nvPicPr>
          <p:cNvPr id="24" name="Picture 5" descr="Picture"/>
          <p:cNvPicPr>
            <a:picLocks noChangeAspect="1" noChangeArrowheads="1"/>
          </p:cNvPicPr>
          <p:nvPr/>
        </p:nvPicPr>
        <p:blipFill>
          <a:blip r:embed="rId6"/>
          <a:srcRect/>
          <a:stretch>
            <a:fillRect/>
          </a:stretch>
        </p:blipFill>
        <p:spPr bwMode="auto">
          <a:xfrm>
            <a:off x="155534" y="1964499"/>
            <a:ext cx="2958959" cy="4083364"/>
          </a:xfrm>
          <a:prstGeom prst="rect">
            <a:avLst/>
          </a:prstGeom>
          <a:noFill/>
          <a:ln w="9525">
            <a:noFill/>
            <a:miter lim="800000"/>
            <a:headEnd/>
            <a:tailEnd/>
          </a:ln>
        </p:spPr>
      </p:pic>
      <p:sp>
        <p:nvSpPr>
          <p:cNvPr id="19" name="TextBox 18"/>
          <p:cNvSpPr txBox="1"/>
          <p:nvPr/>
        </p:nvSpPr>
        <p:spPr>
          <a:xfrm rot="20892879">
            <a:off x="724981" y="1601319"/>
            <a:ext cx="1123099" cy="646331"/>
          </a:xfrm>
          <a:prstGeom prst="rect">
            <a:avLst/>
          </a:prstGeom>
          <a:solidFill>
            <a:schemeClr val="bg1"/>
          </a:solidFill>
        </p:spPr>
        <p:txBody>
          <a:bodyPr wrap="none" rtlCol="0">
            <a:spAutoFit/>
          </a:bodyPr>
          <a:lstStyle/>
          <a:p>
            <a:pPr algn="ctr"/>
            <a:r>
              <a:rPr lang="en-US" dirty="0">
                <a:solidFill>
                  <a:srgbClr val="16AB1E"/>
                </a:solidFill>
              </a:rPr>
              <a:t>Crude</a:t>
            </a:r>
          </a:p>
          <a:p>
            <a:pPr algn="ctr"/>
            <a:r>
              <a:rPr lang="en-US" dirty="0">
                <a:solidFill>
                  <a:srgbClr val="16AB1E"/>
                </a:solidFill>
              </a:rPr>
              <a:t>Prototype</a:t>
            </a:r>
          </a:p>
        </p:txBody>
      </p:sp>
      <p:sp>
        <p:nvSpPr>
          <p:cNvPr id="25" name="TextBox 24"/>
          <p:cNvSpPr txBox="1"/>
          <p:nvPr/>
        </p:nvSpPr>
        <p:spPr>
          <a:xfrm rot="21284241">
            <a:off x="501001" y="5446828"/>
            <a:ext cx="2148700" cy="928459"/>
          </a:xfrm>
          <a:prstGeom prst="rect">
            <a:avLst/>
          </a:prstGeom>
          <a:solidFill>
            <a:srgbClr val="F38119"/>
          </a:solidFill>
          <a:effectLst>
            <a:outerShdw blurRad="50800" dist="38100" dir="2700000" algn="tl" rotWithShape="0">
              <a:prstClr val="black">
                <a:alpha val="40000"/>
              </a:prstClr>
            </a:outerShdw>
          </a:effectLst>
        </p:spPr>
        <p:txBody>
          <a:bodyPr wrap="square" rtlCol="0">
            <a:spAutoFit/>
          </a:bodyPr>
          <a:lstStyle/>
          <a:p>
            <a:pPr algn="ctr">
              <a:lnSpc>
                <a:spcPct val="90000"/>
              </a:lnSpc>
            </a:pPr>
            <a:r>
              <a:rPr lang="en-US" sz="2000" b="1" dirty="0">
                <a:solidFill>
                  <a:schemeClr val="bg1"/>
                </a:solidFill>
              </a:rPr>
              <a:t>Spelling Pencil</a:t>
            </a:r>
          </a:p>
          <a:p>
            <a:pPr algn="ctr">
              <a:lnSpc>
                <a:spcPct val="90000"/>
              </a:lnSpc>
            </a:pPr>
            <a:r>
              <a:rPr lang="en-US" sz="2000" dirty="0">
                <a:solidFill>
                  <a:schemeClr val="bg1"/>
                </a:solidFill>
              </a:rPr>
              <a:t>Morgan F.</a:t>
            </a:r>
          </a:p>
          <a:p>
            <a:pPr algn="ctr">
              <a:lnSpc>
                <a:spcPct val="90000"/>
              </a:lnSpc>
            </a:pPr>
            <a:r>
              <a:rPr lang="en-US" sz="2000" dirty="0" err="1">
                <a:solidFill>
                  <a:schemeClr val="bg1"/>
                </a:solidFill>
              </a:rPr>
              <a:t>Pennsylvania,USA</a:t>
            </a:r>
            <a:endParaRPr lang="en-US" sz="2000" dirty="0">
              <a:solidFill>
                <a:schemeClr val="bg1"/>
              </a:solidFill>
            </a:endParaRPr>
          </a:p>
        </p:txBody>
      </p:sp>
    </p:spTree>
    <p:extLst>
      <p:ext uri="{BB962C8B-B14F-4D97-AF65-F5344CB8AC3E}">
        <p14:creationId xmlns:p14="http://schemas.microsoft.com/office/powerpoint/2010/main" val="2483099911"/>
      </p:ext>
    </p:extLst>
  </p:cSld>
  <p:clrMapOvr>
    <a:masterClrMapping/>
  </p:clrMapOvr>
  <mc:AlternateContent xmlns:mc="http://schemas.openxmlformats.org/markup-compatibility/2006" xmlns:p14="http://schemas.microsoft.com/office/powerpoint/2010/main">
    <mc:Choice Requires="p14">
      <p:transition spd="slow" p14:dur="2000" advTm="51464"/>
    </mc:Choice>
    <mc:Fallback xmlns="">
      <p:transition spd="slow" advTm="51464"/>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419" y="0"/>
            <a:ext cx="9144419" cy="6872490"/>
          </a:xfrm>
          <a:prstGeom prst="rect">
            <a:avLst/>
          </a:prstGeom>
          <a:solidFill>
            <a:srgbClr val="FBA50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Slide_Tangerin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431"/>
            <a:ext cx="9247261" cy="7145611"/>
          </a:xfrm>
          <a:prstGeom prst="rect">
            <a:avLst/>
          </a:prstGeom>
        </p:spPr>
      </p:pic>
      <p:sp>
        <p:nvSpPr>
          <p:cNvPr id="5" name="Title 1"/>
          <p:cNvSpPr>
            <a:spLocks noGrp="1"/>
          </p:cNvSpPr>
          <p:nvPr>
            <p:ph type="title"/>
          </p:nvPr>
        </p:nvSpPr>
        <p:spPr>
          <a:xfrm>
            <a:off x="860607" y="-69005"/>
            <a:ext cx="8229600" cy="1143000"/>
          </a:xfrm>
        </p:spPr>
        <p:txBody>
          <a:bodyPr>
            <a:normAutofit/>
          </a:bodyPr>
          <a:lstStyle/>
          <a:p>
            <a:pPr algn="l"/>
            <a:r>
              <a:rPr lang="en-US" sz="3200" dirty="0">
                <a:solidFill>
                  <a:schemeClr val="bg1"/>
                </a:solidFill>
              </a:rPr>
              <a:t>To create a successful prototype…</a:t>
            </a:r>
          </a:p>
        </p:txBody>
      </p:sp>
      <p:sp>
        <p:nvSpPr>
          <p:cNvPr id="3" name="TextBox 2"/>
          <p:cNvSpPr txBox="1"/>
          <p:nvPr/>
        </p:nvSpPr>
        <p:spPr>
          <a:xfrm rot="21339325">
            <a:off x="1176267" y="2095928"/>
            <a:ext cx="7491500" cy="3170099"/>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marL="285750" indent="-285750">
              <a:buFont typeface="Arial"/>
              <a:buChar char="•"/>
            </a:pPr>
            <a:r>
              <a:rPr lang="en-US" sz="4000" b="1" dirty="0">
                <a:solidFill>
                  <a:srgbClr val="16AB1E"/>
                </a:solidFill>
              </a:rPr>
              <a:t>List the materials.</a:t>
            </a:r>
          </a:p>
          <a:p>
            <a:pPr marL="285750" indent="-285750">
              <a:buFont typeface="Arial"/>
              <a:buChar char="•"/>
            </a:pPr>
            <a:endParaRPr lang="en-US" sz="4000" b="1" dirty="0">
              <a:solidFill>
                <a:srgbClr val="16AB1E"/>
              </a:solidFill>
            </a:endParaRPr>
          </a:p>
          <a:p>
            <a:pPr marL="285750" indent="-285750">
              <a:buFont typeface="Arial"/>
              <a:buChar char="•"/>
            </a:pPr>
            <a:r>
              <a:rPr lang="en-US" sz="4000" b="1" dirty="0">
                <a:solidFill>
                  <a:srgbClr val="16AB1E"/>
                </a:solidFill>
              </a:rPr>
              <a:t>Gather your materials &amp; tools.</a:t>
            </a:r>
          </a:p>
          <a:p>
            <a:pPr marL="285750" indent="-285750">
              <a:buFont typeface="Arial"/>
              <a:buChar char="•"/>
            </a:pPr>
            <a:endParaRPr lang="en-US" sz="4000" b="1" dirty="0">
              <a:solidFill>
                <a:srgbClr val="16AB1E"/>
              </a:solidFill>
            </a:endParaRPr>
          </a:p>
          <a:p>
            <a:pPr marL="285750" indent="-285750">
              <a:buFont typeface="Arial"/>
              <a:buChar char="•"/>
            </a:pPr>
            <a:r>
              <a:rPr lang="en-US" sz="4000" b="1" dirty="0">
                <a:solidFill>
                  <a:srgbClr val="16AB1E"/>
                </a:solidFill>
              </a:rPr>
              <a:t>Build!</a:t>
            </a:r>
          </a:p>
        </p:txBody>
      </p:sp>
    </p:spTree>
    <p:extLst>
      <p:ext uri="{BB962C8B-B14F-4D97-AF65-F5344CB8AC3E}">
        <p14:creationId xmlns:p14="http://schemas.microsoft.com/office/powerpoint/2010/main" val="3895364697"/>
      </p:ext>
    </p:extLst>
  </p:cSld>
  <p:clrMapOvr>
    <a:masterClrMapping/>
  </p:clrMapOvr>
  <mc:AlternateContent xmlns:mc="http://schemas.openxmlformats.org/markup-compatibility/2006" xmlns:p14="http://schemas.microsoft.com/office/powerpoint/2010/main">
    <mc:Choice Requires="p14">
      <p:transition spd="slow" p14:dur="2000" advTm="35679"/>
    </mc:Choice>
    <mc:Fallback xmlns="">
      <p:transition spd="slow" advTm="35679"/>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9659" y="0"/>
            <a:ext cx="9163659" cy="6858000"/>
          </a:xfrm>
          <a:prstGeom prst="rect">
            <a:avLst/>
          </a:prstGeom>
          <a:solidFill>
            <a:srgbClr val="88D02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Screen Shot 2014-01-30 at 3.55.5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25571">
            <a:off x="999817" y="-76548"/>
            <a:ext cx="6867000" cy="6858000"/>
          </a:xfrm>
          <a:prstGeom prst="rect">
            <a:avLst/>
          </a:prstGeom>
        </p:spPr>
      </p:pic>
      <p:pic>
        <p:nvPicPr>
          <p:cNvPr id="12" name="Picture 11" descr="Slide_gree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9006"/>
            <a:ext cx="9144000" cy="7208445"/>
          </a:xfrm>
          <a:prstGeom prst="rect">
            <a:avLst/>
          </a:prstGeom>
        </p:spPr>
      </p:pic>
      <p:sp>
        <p:nvSpPr>
          <p:cNvPr id="13" name="Title 1"/>
          <p:cNvSpPr txBox="1">
            <a:spLocks/>
          </p:cNvSpPr>
          <p:nvPr/>
        </p:nvSpPr>
        <p:spPr>
          <a:xfrm>
            <a:off x="860607" y="-69005"/>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a:solidFill>
                  <a:schemeClr val="bg1"/>
                </a:solidFill>
              </a:rPr>
              <a:t>Get Started</a:t>
            </a:r>
          </a:p>
        </p:txBody>
      </p:sp>
      <p:pic>
        <p:nvPicPr>
          <p:cNvPr id="4" name="Picture 3"/>
          <p:cNvPicPr>
            <a:picLocks noChangeAspect="1"/>
          </p:cNvPicPr>
          <p:nvPr/>
        </p:nvPicPr>
        <p:blipFill>
          <a:blip r:embed="rId5"/>
          <a:stretch>
            <a:fillRect/>
          </a:stretch>
        </p:blipFill>
        <p:spPr>
          <a:xfrm rot="21225349">
            <a:off x="1066145" y="1795809"/>
            <a:ext cx="1975104" cy="2069592"/>
          </a:xfrm>
          <a:prstGeom prst="rect">
            <a:avLst/>
          </a:prstGeom>
        </p:spPr>
      </p:pic>
      <p:pic>
        <p:nvPicPr>
          <p:cNvPr id="6" name="Picture 5"/>
          <p:cNvPicPr>
            <a:picLocks noChangeAspect="1"/>
          </p:cNvPicPr>
          <p:nvPr/>
        </p:nvPicPr>
        <p:blipFill>
          <a:blip r:embed="rId6"/>
          <a:stretch>
            <a:fillRect/>
          </a:stretch>
        </p:blipFill>
        <p:spPr>
          <a:xfrm rot="413047">
            <a:off x="3223469" y="1894441"/>
            <a:ext cx="1987296" cy="2072640"/>
          </a:xfrm>
          <a:prstGeom prst="rect">
            <a:avLst/>
          </a:prstGeom>
        </p:spPr>
      </p:pic>
      <p:pic>
        <p:nvPicPr>
          <p:cNvPr id="7" name="Picture 6"/>
          <p:cNvPicPr>
            <a:picLocks noChangeAspect="1"/>
          </p:cNvPicPr>
          <p:nvPr/>
        </p:nvPicPr>
        <p:blipFill>
          <a:blip r:embed="rId7"/>
          <a:stretch>
            <a:fillRect/>
          </a:stretch>
        </p:blipFill>
        <p:spPr>
          <a:xfrm rot="21295142">
            <a:off x="5494528" y="1894441"/>
            <a:ext cx="1862328" cy="1935480"/>
          </a:xfrm>
          <a:prstGeom prst="rect">
            <a:avLst/>
          </a:prstGeom>
        </p:spPr>
      </p:pic>
    </p:spTree>
    <p:extLst>
      <p:ext uri="{BB962C8B-B14F-4D97-AF65-F5344CB8AC3E}">
        <p14:creationId xmlns:p14="http://schemas.microsoft.com/office/powerpoint/2010/main" val="3867692996"/>
      </p:ext>
    </p:extLst>
  </p:cSld>
  <p:clrMapOvr>
    <a:masterClrMapping/>
  </p:clrMapOvr>
  <mc:AlternateContent xmlns:mc="http://schemas.openxmlformats.org/markup-compatibility/2006" xmlns:p14="http://schemas.microsoft.com/office/powerpoint/2010/main">
    <mc:Choice Requires="p14">
      <p:transition spd="slow" p14:dur="2000" advTm="13"/>
    </mc:Choice>
    <mc:Fallback xmlns="">
      <p:transition spd="slow" advTm="13"/>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668843"/>
            <a:ext cx="9247260" cy="6199977"/>
          </a:xfrm>
          <a:prstGeom prst="rect">
            <a:avLst/>
          </a:prstGeom>
        </p:spPr>
      </p:pic>
      <p:pic>
        <p:nvPicPr>
          <p:cNvPr id="27" name="Picture 26" descr="SmithsonianLogo.png"/>
          <p:cNvPicPr>
            <a:picLocks noChangeAspect="1"/>
          </p:cNvPicPr>
          <p:nvPr/>
        </p:nvPicPr>
        <p:blipFill>
          <a:blip r:embed="rId4">
            <a:alphaModFix amt="15000"/>
            <a:extLst>
              <a:ext uri="{28A0092B-C50C-407E-A947-70E740481C1C}">
                <a14:useLocalDpi xmlns:a14="http://schemas.microsoft.com/office/drawing/2010/main" val="0"/>
              </a:ext>
            </a:extLst>
          </a:blip>
          <a:stretch>
            <a:fillRect/>
          </a:stretch>
        </p:blipFill>
        <p:spPr>
          <a:xfrm>
            <a:off x="1977695" y="1141577"/>
            <a:ext cx="5106520" cy="5106520"/>
          </a:xfrm>
          <a:prstGeom prst="rect">
            <a:avLst/>
          </a:prstGeom>
        </p:spPr>
      </p:pic>
      <p:pic>
        <p:nvPicPr>
          <p:cNvPr id="9" name="Picture 8" descr="Slide_Tangerin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8431"/>
            <a:ext cx="9247261" cy="7145611"/>
          </a:xfrm>
          <a:prstGeom prst="rect">
            <a:avLst/>
          </a:prstGeom>
        </p:spPr>
      </p:pic>
      <p:sp>
        <p:nvSpPr>
          <p:cNvPr id="5" name="Title 1"/>
          <p:cNvSpPr>
            <a:spLocks noGrp="1"/>
          </p:cNvSpPr>
          <p:nvPr>
            <p:ph type="title"/>
          </p:nvPr>
        </p:nvSpPr>
        <p:spPr>
          <a:xfrm>
            <a:off x="860607" y="-69005"/>
            <a:ext cx="8229600" cy="1143000"/>
          </a:xfrm>
        </p:spPr>
        <p:txBody>
          <a:bodyPr>
            <a:normAutofit/>
          </a:bodyPr>
          <a:lstStyle/>
          <a:p>
            <a:pPr algn="l"/>
            <a:r>
              <a:rPr lang="en-US" sz="3200" dirty="0">
                <a:solidFill>
                  <a:schemeClr val="bg1"/>
                </a:solidFill>
              </a:rPr>
              <a:t>That</a:t>
            </a:r>
            <a:r>
              <a:rPr lang="fr-FR" sz="3200" dirty="0">
                <a:solidFill>
                  <a:schemeClr val="bg1"/>
                </a:solidFill>
              </a:rPr>
              <a:t>’</a:t>
            </a:r>
            <a:r>
              <a:rPr lang="en-US" sz="3200" dirty="0">
                <a:solidFill>
                  <a:schemeClr val="bg1"/>
                </a:solidFill>
              </a:rPr>
              <a:t>s the 4th Step in the Invention Process.</a:t>
            </a:r>
          </a:p>
        </p:txBody>
      </p:sp>
      <p:sp>
        <p:nvSpPr>
          <p:cNvPr id="35" name="Rectangle 34"/>
          <p:cNvSpPr/>
          <p:nvPr/>
        </p:nvSpPr>
        <p:spPr>
          <a:xfrm rot="21274672">
            <a:off x="4351643" y="2814466"/>
            <a:ext cx="3785212" cy="1191195"/>
          </a:xfrm>
          <a:prstGeom prst="rect">
            <a:avLst/>
          </a:prstGeom>
          <a:solidFill>
            <a:srgbClr val="53A935"/>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solidFill>
                  <a:schemeClr val="bg1"/>
                </a:solidFill>
              </a:rPr>
              <a:t>Can’t wait to see your prototype</a:t>
            </a:r>
          </a:p>
        </p:txBody>
      </p:sp>
      <p:pic>
        <p:nvPicPr>
          <p:cNvPr id="38" name="Picture 37" descr="ChallengeSteps4_Createi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43944" y="2316669"/>
            <a:ext cx="2613621" cy="2613621"/>
          </a:xfrm>
          <a:prstGeom prst="rect">
            <a:avLst/>
          </a:prstGeom>
          <a:effectLst>
            <a:glow rad="330200">
              <a:schemeClr val="bg1">
                <a:alpha val="28000"/>
              </a:schemeClr>
            </a:glow>
          </a:effectLst>
        </p:spPr>
      </p:pic>
    </p:spTree>
    <p:extLst>
      <p:ext uri="{BB962C8B-B14F-4D97-AF65-F5344CB8AC3E}">
        <p14:creationId xmlns:p14="http://schemas.microsoft.com/office/powerpoint/2010/main" val="27366388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11081</TotalTime>
  <Words>416</Words>
  <Application>Microsoft Office PowerPoint</Application>
  <PresentationFormat>On-screen Show (4:3)</PresentationFormat>
  <Paragraphs>61</Paragraphs>
  <Slides>6</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Calibri</vt:lpstr>
      <vt:lpstr>Helvetica Neue</vt:lpstr>
      <vt:lpstr>Helvetica Neue Light</vt:lpstr>
      <vt:lpstr>Office Theme</vt:lpstr>
      <vt:lpstr>PowerPoint Presentation</vt:lpstr>
      <vt:lpstr>Step 4: Create It</vt:lpstr>
      <vt:lpstr>Build a Prototype</vt:lpstr>
      <vt:lpstr>To create a successful prototype…</vt:lpstr>
      <vt:lpstr>PowerPoint Presentation</vt:lpstr>
      <vt:lpstr>That’s the 4th Step in the Invention Process.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Cooper</dc:creator>
  <cp:lastModifiedBy>Charles Tibedo</cp:lastModifiedBy>
  <cp:revision>121</cp:revision>
  <cp:lastPrinted>2014-02-05T14:48:29Z</cp:lastPrinted>
  <dcterms:created xsi:type="dcterms:W3CDTF">2014-01-19T15:59:07Z</dcterms:created>
  <dcterms:modified xsi:type="dcterms:W3CDTF">2017-12-27T16:13:51Z</dcterms:modified>
</cp:coreProperties>
</file>