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7" r:id="rId4"/>
    <p:sldId id="288" r:id="rId5"/>
    <p:sldId id="287" r:id="rId6"/>
    <p:sldId id="289" r:id="rId7"/>
    <p:sldId id="291" r:id="rId8"/>
    <p:sldId id="285" r:id="rId9"/>
    <p:sldId id="281" r:id="rId10"/>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76A1DF"/>
    <a:srgbClr val="537BC1"/>
    <a:srgbClr val="16A517"/>
    <a:srgbClr val="15A617"/>
    <a:srgbClr val="76A1E0"/>
    <a:srgbClr val="16AC18"/>
    <a:srgbClr val="16AB1E"/>
    <a:srgbClr val="F06510"/>
    <a:srgbClr val="6B93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87257" autoAdjust="0"/>
  </p:normalViewPr>
  <p:slideViewPr>
    <p:cSldViewPr snapToGrid="0" snapToObjects="1">
      <p:cViewPr varScale="1">
        <p:scale>
          <a:sx n="60" d="100"/>
          <a:sy n="60" d="100"/>
        </p:scale>
        <p:origin x="5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10872E3C-EEAF-D54B-8AD7-55EF4A16BBE3}" type="datetimeFigureOut">
              <a:rPr lang="en-US" smtClean="0"/>
              <a:t>12/27/2017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7EC26DC-8E2B-714D-A059-D53462F42D1D}" type="slidenum">
              <a:rPr lang="en-US" smtClean="0"/>
              <a:t>‹#›</a:t>
            </a:fld>
            <a:endParaRPr lang="en-US"/>
          </a:p>
        </p:txBody>
      </p:sp>
    </p:spTree>
    <p:extLst>
      <p:ext uri="{BB962C8B-B14F-4D97-AF65-F5344CB8AC3E}">
        <p14:creationId xmlns:p14="http://schemas.microsoft.com/office/powerpoint/2010/main" val="338652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mn-ea"/>
                <a:cs typeface="+mn-cs"/>
              </a:rPr>
              <a:t>Step</a:t>
            </a:r>
            <a:r>
              <a:rPr lang="en-US" b="1" baseline="0" dirty="0">
                <a:ea typeface="+mn-ea"/>
                <a:cs typeface="+mn-cs"/>
              </a:rPr>
              <a:t> 6: Tweak It</a:t>
            </a:r>
            <a:endParaRPr lang="en-US" b="1" dirty="0">
              <a:ea typeface="+mn-ea"/>
              <a:cs typeface="+mn-cs"/>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1</a:t>
            </a:fld>
            <a:endParaRPr lang="en-US"/>
          </a:p>
        </p:txBody>
      </p:sp>
    </p:spTree>
    <p:extLst>
      <p:ext uri="{BB962C8B-B14F-4D97-AF65-F5344CB8AC3E}">
        <p14:creationId xmlns:p14="http://schemas.microsoft.com/office/powerpoint/2010/main" val="56176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In this lesson, you are going to learn how to complete the sixth step in the invention process, TWEAK IT, by using the results of your tests to improve your invention.</a:t>
            </a:r>
          </a:p>
        </p:txBody>
      </p:sp>
      <p:sp>
        <p:nvSpPr>
          <p:cNvPr id="4" name="Slide Number Placeholder 3"/>
          <p:cNvSpPr>
            <a:spLocks noGrp="1"/>
          </p:cNvSpPr>
          <p:nvPr>
            <p:ph type="sldNum" sz="quarter" idx="10"/>
          </p:nvPr>
        </p:nvSpPr>
        <p:spPr/>
        <p:txBody>
          <a:bodyPr/>
          <a:lstStyle/>
          <a:p>
            <a:fld id="{07EC26DC-8E2B-714D-A059-D53462F42D1D}" type="slidenum">
              <a:rPr lang="en-US" smtClean="0"/>
              <a:t>2</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Inventors rarely get an invention right on the first try!  Most inventors test and tweak their inventions many times to work out all the kinks so that their solution that can become a real product.  </a:t>
            </a:r>
          </a:p>
          <a:p>
            <a:r>
              <a:rPr lang="en-US" dirty="0"/>
              <a:t> </a:t>
            </a:r>
          </a:p>
          <a:p>
            <a:r>
              <a:rPr lang="en-US" dirty="0"/>
              <a:t>In fact, when Thomas Edison made his first breakthrough in 1879 in his attempt to create a long-lasting lightbulb, it lasted for only 13.5 hours. </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3</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Less than two years later, </a:t>
            </a:r>
            <a:r>
              <a:rPr lang="en-US" sz="1200" b="0" dirty="0">
                <a:solidFill>
                  <a:srgbClr val="FD7C08"/>
                </a:solidFill>
              </a:rPr>
              <a:t>after trying many different materials as filaments, </a:t>
            </a:r>
            <a:r>
              <a:rPr lang="en-US" dirty="0"/>
              <a:t>he designed a light bulb that lasted over 1200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do you think your invention will perform? Now it’s time to think about those test results and come up with solutions to make your invention even</a:t>
            </a:r>
            <a:r>
              <a:rPr lang="en-US" baseline="0" dirty="0"/>
              <a:t> </a:t>
            </a:r>
            <a:r>
              <a:rPr lang="en-US" dirty="0"/>
              <a:t>better.</a:t>
            </a:r>
          </a:p>
        </p:txBody>
      </p:sp>
      <p:sp>
        <p:nvSpPr>
          <p:cNvPr id="4" name="Slide Number Placeholder 3"/>
          <p:cNvSpPr>
            <a:spLocks noGrp="1"/>
          </p:cNvSpPr>
          <p:nvPr>
            <p:ph type="sldNum" sz="quarter" idx="10"/>
          </p:nvPr>
        </p:nvSpPr>
        <p:spPr/>
        <p:txBody>
          <a:bodyPr/>
          <a:lstStyle/>
          <a:p>
            <a:fld id="{07EC26DC-8E2B-714D-A059-D53462F42D1D}" type="slidenum">
              <a:rPr lang="en-US" smtClean="0"/>
              <a:t>4</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Invent It Challenges, students like you have tweaked their prototypes in many ways.  </a:t>
            </a:r>
          </a:p>
          <a:p>
            <a:pPr lvl="0"/>
            <a:r>
              <a:rPr lang="en-US" dirty="0"/>
              <a:t>Anna and Mia, both 10 years old, tweaked their  “Better Binder” by sewing the edges to improve the overall strength of their product. </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5</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13-year-old Chase knew from his testing that his travois</a:t>
            </a:r>
            <a:r>
              <a:rPr lang="en-US" baseline="0" dirty="0"/>
              <a:t> </a:t>
            </a:r>
            <a:r>
              <a:rPr lang="en-US" dirty="0"/>
              <a:t>wasn’t strong enough to carry children, so he reinforced it with steel.</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6</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tweak your invention, start by reviewing your test results.</a:t>
            </a:r>
          </a:p>
          <a:p>
            <a:pPr marL="171450" lvl="0" indent="-171450">
              <a:buFont typeface="Arial" charset="0"/>
              <a:buChar char="•"/>
            </a:pPr>
            <a:r>
              <a:rPr lang="en-US" dirty="0"/>
              <a:t>List each weaknesses you discovered.</a:t>
            </a:r>
            <a:endParaRPr lang="en-US" dirty="0">
              <a:effectLst/>
            </a:endParaRPr>
          </a:p>
          <a:p>
            <a:pPr marL="171450" lvl="0" indent="-171450">
              <a:buFont typeface="Arial" charset="0"/>
              <a:buChar char="•"/>
            </a:pPr>
            <a:r>
              <a:rPr lang="en-US" dirty="0"/>
              <a:t>Next to each weakness, brainstorm “fixes” that could address that weakness and improve your invention.</a:t>
            </a:r>
            <a:endParaRPr lang="en-US" dirty="0">
              <a:effectLst/>
            </a:endParaRPr>
          </a:p>
          <a:p>
            <a:pPr marL="171450" lvl="0" indent="-171450">
              <a:buFont typeface="Arial" charset="0"/>
              <a:buChar char="•"/>
            </a:pPr>
            <a:r>
              <a:rPr lang="en-US" dirty="0"/>
              <a:t>Identify and locate materials you may need.</a:t>
            </a:r>
            <a:endParaRPr lang="en-US" dirty="0">
              <a:effectLst/>
            </a:endParaRPr>
          </a:p>
          <a:p>
            <a:pPr marL="171450" lvl="0" indent="-171450">
              <a:buFont typeface="Arial" charset="0"/>
              <a:buChar char="•"/>
            </a:pPr>
            <a:r>
              <a:rPr lang="en-US" dirty="0"/>
              <a:t>Adjust your prototype to make it more useful, durable, or better functioning. </a:t>
            </a:r>
            <a:endParaRPr lang="en-US" dirty="0">
              <a:effectLst/>
            </a:endParaRPr>
          </a:p>
          <a:p>
            <a:pPr marL="171450" lvl="0" indent="-171450">
              <a:buFont typeface="Arial" charset="0"/>
              <a:buChar char="•"/>
            </a:pPr>
            <a:r>
              <a:rPr lang="en-US" dirty="0"/>
              <a:t>Ask friends or others you polled to try your prototype and share their thoughts.</a:t>
            </a:r>
            <a:endParaRPr lang="en-US" dirty="0">
              <a:effectLst/>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7</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started right now by determining what types of tweaking you need to do on your prototype based on your test results.  Once you’ve decided on the right tweaks, make</a:t>
            </a:r>
            <a:r>
              <a:rPr lang="en-US" baseline="0" dirty="0"/>
              <a:t> them happen</a:t>
            </a:r>
            <a:r>
              <a:rPr lang="en-US" dirty="0"/>
              <a:t>!  Then, conduct your tests </a:t>
            </a:r>
            <a:r>
              <a:rPr lang="en-US" baseline="0" dirty="0"/>
              <a:t>again </a:t>
            </a:r>
            <a:r>
              <a:rPr lang="en-US" dirty="0"/>
              <a:t>and document the results with notes in your Inventor’s Notebook, photos, and/or videos so you have a record of the improvements you made as you tweaked your invention.  Report these changes in your entry so that judges can see your work.</a:t>
            </a:r>
          </a:p>
          <a:p>
            <a:r>
              <a:rPr lang="en-US" dirty="0"/>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07EC26DC-8E2B-714D-A059-D53462F42D1D}" type="slidenum">
              <a:rPr lang="en-US" smtClean="0"/>
              <a:t>8</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you know how to complete step six of the invention process,</a:t>
            </a:r>
            <a:r>
              <a:rPr lang="en-US" baseline="0" dirty="0"/>
              <a:t> </a:t>
            </a:r>
            <a:r>
              <a:rPr lang="en-US" dirty="0"/>
              <a:t>TWEAK IT,</a:t>
            </a:r>
            <a:r>
              <a:rPr lang="en-US" baseline="0" dirty="0"/>
              <a:t> </a:t>
            </a:r>
            <a:r>
              <a:rPr lang="en-US" dirty="0"/>
              <a:t>by adjusting your prototype and improving your invention!</a:t>
            </a:r>
          </a:p>
          <a:p>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9</a:t>
            </a:fld>
            <a:endParaRPr lang="en-US"/>
          </a:p>
        </p:txBody>
      </p:sp>
    </p:spTree>
    <p:extLst>
      <p:ext uri="{BB962C8B-B14F-4D97-AF65-F5344CB8AC3E}">
        <p14:creationId xmlns:p14="http://schemas.microsoft.com/office/powerpoint/2010/main" val="44805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37739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7620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167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203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3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542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C4704-1629-4540-9AFC-FD3BCD45BBB7}"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195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C4704-1629-4540-9AFC-FD3BCD45BBB7}"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34865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C4704-1629-4540-9AFC-FD3BCD45BBB7}"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0003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28082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661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4704-1629-4540-9AFC-FD3BCD45BBB7}" type="datetimeFigureOut">
              <a:rPr lang="en-US" smtClean="0"/>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380F-03B3-2F42-B880-482C76FBD6DD}" type="slidenum">
              <a:rPr lang="en-US" smtClean="0"/>
              <a:t>‹#›</a:t>
            </a:fld>
            <a:endParaRPr lang="en-US"/>
          </a:p>
        </p:txBody>
      </p:sp>
    </p:spTree>
    <p:extLst>
      <p:ext uri="{BB962C8B-B14F-4D97-AF65-F5344CB8AC3E}">
        <p14:creationId xmlns:p14="http://schemas.microsoft.com/office/powerpoint/2010/main" val="10371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47899" y="0"/>
            <a:ext cx="9291900" cy="6572624"/>
          </a:xfrm>
          <a:prstGeom prst="rect">
            <a:avLst/>
          </a:prstGeom>
        </p:spPr>
      </p:pic>
      <p:pic>
        <p:nvPicPr>
          <p:cNvPr id="20" name="Picture 19"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472734"/>
            <a:ext cx="5106520" cy="5106520"/>
          </a:xfrm>
          <a:prstGeom prst="rect">
            <a:avLst/>
          </a:prstGeom>
        </p:spPr>
      </p:pic>
      <p:pic>
        <p:nvPicPr>
          <p:cNvPr id="4" name="Picture 3" descr="TitleSlide_Background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00" y="0"/>
            <a:ext cx="9291900" cy="7180104"/>
          </a:xfrm>
          <a:prstGeom prst="rect">
            <a:avLst/>
          </a:prstGeom>
        </p:spPr>
      </p:pic>
      <p:pic>
        <p:nvPicPr>
          <p:cNvPr id="5" name="Picture 4" descr="ePalslogo_rgb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51" y="5683623"/>
            <a:ext cx="1419413" cy="889001"/>
          </a:xfrm>
          <a:prstGeom prst="rect">
            <a:avLst/>
          </a:prstGeom>
        </p:spPr>
      </p:pic>
      <p:sp>
        <p:nvSpPr>
          <p:cNvPr id="6" name="TextBox 5"/>
          <p:cNvSpPr txBox="1"/>
          <p:nvPr/>
        </p:nvSpPr>
        <p:spPr>
          <a:xfrm>
            <a:off x="5267575" y="5313818"/>
            <a:ext cx="3671155" cy="1258806"/>
          </a:xfrm>
          <a:prstGeom prst="rect">
            <a:avLst/>
          </a:prstGeom>
          <a:noFill/>
        </p:spPr>
        <p:txBody>
          <a:bodyPr wrap="square" rtlCol="0">
            <a:spAutoFit/>
          </a:bodyPr>
          <a:lstStyle/>
          <a:p>
            <a:pPr>
              <a:lnSpc>
                <a:spcPct val="80000"/>
              </a:lnSpc>
            </a:pPr>
            <a:r>
              <a:rPr lang="en-US" dirty="0">
                <a:solidFill>
                  <a:schemeClr val="bg1"/>
                </a:solidFill>
                <a:latin typeface="+mj-lt"/>
                <a:cs typeface="Helvetica Neue Light"/>
              </a:rPr>
              <a:t>The Invention Process: Step 6</a:t>
            </a:r>
          </a:p>
          <a:p>
            <a:pPr>
              <a:lnSpc>
                <a:spcPct val="80000"/>
              </a:lnSpc>
            </a:pPr>
            <a:endParaRPr lang="en-US" dirty="0">
              <a:solidFill>
                <a:schemeClr val="bg1"/>
              </a:solidFill>
              <a:latin typeface="+mj-lt"/>
              <a:cs typeface="Helvetica Neue Light"/>
            </a:endParaRPr>
          </a:p>
          <a:p>
            <a:pPr>
              <a:lnSpc>
                <a:spcPct val="80000"/>
              </a:lnSpc>
            </a:pPr>
            <a:r>
              <a:rPr lang="en-US" sz="4000" b="1" dirty="0">
                <a:solidFill>
                  <a:schemeClr val="bg1"/>
                </a:solidFill>
                <a:latin typeface="+mj-lt"/>
                <a:cs typeface="Helvetica Neue"/>
              </a:rPr>
              <a:t>Tweak It</a:t>
            </a:r>
          </a:p>
          <a:p>
            <a:pPr>
              <a:lnSpc>
                <a:spcPct val="80000"/>
              </a:lnSpc>
            </a:pPr>
            <a:r>
              <a:rPr lang="en-US" b="1" dirty="0">
                <a:solidFill>
                  <a:schemeClr val="bg1"/>
                </a:solidFill>
                <a:latin typeface="+mj-lt"/>
                <a:cs typeface="Helvetica Neue"/>
              </a:rPr>
              <a:t>Improve Your Invention</a:t>
            </a:r>
          </a:p>
        </p:txBody>
      </p:sp>
      <p:pic>
        <p:nvPicPr>
          <p:cNvPr id="21" name="Picture 20" descr="ChallengeSteps1_think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654" y="2273063"/>
            <a:ext cx="1275410" cy="1275410"/>
          </a:xfrm>
          <a:prstGeom prst="rect">
            <a:avLst/>
          </a:prstGeom>
          <a:effectLst>
            <a:glow rad="330200">
              <a:schemeClr val="bg1">
                <a:alpha val="28000"/>
              </a:schemeClr>
            </a:glow>
          </a:effectLst>
        </p:spPr>
      </p:pic>
      <p:pic>
        <p:nvPicPr>
          <p:cNvPr id="22" name="Picture 21" descr="ChallengeSteps2_Explore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64" y="3321026"/>
            <a:ext cx="1114495" cy="1114495"/>
          </a:xfrm>
          <a:prstGeom prst="rect">
            <a:avLst/>
          </a:prstGeom>
          <a:effectLst>
            <a:glow rad="330200">
              <a:schemeClr val="bg1">
                <a:alpha val="28000"/>
              </a:schemeClr>
            </a:glow>
          </a:effectLst>
        </p:spPr>
      </p:pic>
      <p:pic>
        <p:nvPicPr>
          <p:cNvPr id="23" name="Picture 22" descr="ChallengeSteps3_Sketch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6220" y="559037"/>
            <a:ext cx="1269253" cy="1269253"/>
          </a:xfrm>
          <a:prstGeom prst="rect">
            <a:avLst/>
          </a:prstGeom>
          <a:effectLst>
            <a:glow rad="330200">
              <a:schemeClr val="bg1">
                <a:alpha val="28000"/>
              </a:schemeClr>
            </a:glow>
          </a:effectLst>
        </p:spPr>
      </p:pic>
      <p:pic>
        <p:nvPicPr>
          <p:cNvPr id="24" name="Picture 23" descr="ChallengeSteps4_Create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26796" y="1927852"/>
            <a:ext cx="1240779" cy="1240779"/>
          </a:xfrm>
          <a:prstGeom prst="rect">
            <a:avLst/>
          </a:prstGeom>
          <a:effectLst>
            <a:glow rad="330200">
              <a:schemeClr val="bg1">
                <a:alpha val="28000"/>
              </a:schemeClr>
            </a:glow>
          </a:effectLst>
        </p:spPr>
      </p:pic>
      <p:pic>
        <p:nvPicPr>
          <p:cNvPr id="25" name="Picture 24" descr="ChallengeSteps5_Tryi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3174" y="271262"/>
            <a:ext cx="1240779" cy="1240779"/>
          </a:xfrm>
          <a:prstGeom prst="rect">
            <a:avLst/>
          </a:prstGeom>
          <a:effectLst>
            <a:glow rad="330200">
              <a:schemeClr val="bg1">
                <a:alpha val="28000"/>
              </a:schemeClr>
            </a:glow>
          </a:effectLst>
        </p:spPr>
      </p:pic>
      <p:pic>
        <p:nvPicPr>
          <p:cNvPr id="26" name="Picture 25" descr="ChallengeSteps6_Twea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26796" y="5331845"/>
            <a:ext cx="1240779" cy="1240779"/>
          </a:xfrm>
          <a:prstGeom prst="rect">
            <a:avLst/>
          </a:prstGeom>
          <a:effectLst>
            <a:glow rad="330200">
              <a:schemeClr val="bg1">
                <a:alpha val="28000"/>
              </a:schemeClr>
            </a:glow>
          </a:effectLst>
        </p:spPr>
      </p:pic>
      <p:pic>
        <p:nvPicPr>
          <p:cNvPr id="27" name="Picture 26" descr="ChallengeSteps7_Selli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3953" y="2080247"/>
            <a:ext cx="1240779" cy="1240779"/>
          </a:xfrm>
          <a:prstGeom prst="rect">
            <a:avLst/>
          </a:prstGeom>
          <a:effectLst>
            <a:glow rad="330200">
              <a:schemeClr val="bg1">
                <a:alpha val="28000"/>
              </a:schemeClr>
            </a:glow>
          </a:effectLst>
        </p:spPr>
      </p:pic>
    </p:spTree>
    <p:extLst>
      <p:ext uri="{BB962C8B-B14F-4D97-AF65-F5344CB8AC3E}">
        <p14:creationId xmlns:p14="http://schemas.microsoft.com/office/powerpoint/2010/main" val="410179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9247260"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sp>
        <p:nvSpPr>
          <p:cNvPr id="20" name="TextBox 19"/>
          <p:cNvSpPr txBox="1"/>
          <p:nvPr/>
        </p:nvSpPr>
        <p:spPr>
          <a:xfrm>
            <a:off x="825425" y="3164226"/>
            <a:ext cx="470652" cy="769441"/>
          </a:xfrm>
          <a:prstGeom prst="rect">
            <a:avLst/>
          </a:prstGeom>
          <a:noFill/>
        </p:spPr>
        <p:txBody>
          <a:bodyPr wrap="none" rtlCol="0">
            <a:spAutoFit/>
          </a:bodyPr>
          <a:lstStyle/>
          <a:p>
            <a:r>
              <a:rPr lang="en-US" sz="4400" b="1" dirty="0">
                <a:solidFill>
                  <a:srgbClr val="6B93CA"/>
                </a:solidFill>
              </a:rPr>
              <a:t>1</a:t>
            </a:r>
          </a:p>
        </p:txBody>
      </p:sp>
      <p:sp>
        <p:nvSpPr>
          <p:cNvPr id="21" name="TextBox 20"/>
          <p:cNvSpPr txBox="1"/>
          <p:nvPr/>
        </p:nvSpPr>
        <p:spPr>
          <a:xfrm>
            <a:off x="1982372" y="3164226"/>
            <a:ext cx="470652" cy="769441"/>
          </a:xfrm>
          <a:prstGeom prst="rect">
            <a:avLst/>
          </a:prstGeom>
          <a:noFill/>
        </p:spPr>
        <p:txBody>
          <a:bodyPr wrap="none" rtlCol="0">
            <a:spAutoFit/>
          </a:bodyPr>
          <a:lstStyle/>
          <a:p>
            <a:r>
              <a:rPr lang="en-US" sz="4400" b="1" dirty="0">
                <a:solidFill>
                  <a:srgbClr val="76A1E0"/>
                </a:solidFill>
              </a:rPr>
              <a:t>2</a:t>
            </a:r>
          </a:p>
        </p:txBody>
      </p:sp>
      <p:sp>
        <p:nvSpPr>
          <p:cNvPr id="22" name="TextBox 21"/>
          <p:cNvSpPr txBox="1"/>
          <p:nvPr/>
        </p:nvSpPr>
        <p:spPr>
          <a:xfrm>
            <a:off x="3299602" y="3164226"/>
            <a:ext cx="470652" cy="769441"/>
          </a:xfrm>
          <a:prstGeom prst="rect">
            <a:avLst/>
          </a:prstGeom>
          <a:noFill/>
          <a:effectLst/>
        </p:spPr>
        <p:txBody>
          <a:bodyPr wrap="none" rtlCol="0">
            <a:spAutoFit/>
          </a:bodyPr>
          <a:lstStyle/>
          <a:p>
            <a:r>
              <a:rPr lang="en-US" sz="4400" b="1" dirty="0">
                <a:solidFill>
                  <a:srgbClr val="76A1E0"/>
                </a:solidFill>
              </a:rPr>
              <a:t>3</a:t>
            </a:r>
          </a:p>
        </p:txBody>
      </p:sp>
      <p:sp>
        <p:nvSpPr>
          <p:cNvPr id="23" name="TextBox 22"/>
          <p:cNvSpPr txBox="1"/>
          <p:nvPr/>
        </p:nvSpPr>
        <p:spPr>
          <a:xfrm>
            <a:off x="4518625" y="3164226"/>
            <a:ext cx="470652" cy="769441"/>
          </a:xfrm>
          <a:prstGeom prst="rect">
            <a:avLst/>
          </a:prstGeom>
          <a:noFill/>
          <a:effectLst/>
        </p:spPr>
        <p:txBody>
          <a:bodyPr wrap="none" rtlCol="0">
            <a:spAutoFit/>
          </a:bodyPr>
          <a:lstStyle/>
          <a:p>
            <a:r>
              <a:rPr lang="en-US" sz="4400" b="1" dirty="0">
                <a:solidFill>
                  <a:srgbClr val="76A1DF"/>
                </a:solidFill>
              </a:rPr>
              <a:t>4</a:t>
            </a:r>
          </a:p>
        </p:txBody>
      </p:sp>
      <p:sp>
        <p:nvSpPr>
          <p:cNvPr id="24" name="TextBox 23"/>
          <p:cNvSpPr txBox="1"/>
          <p:nvPr/>
        </p:nvSpPr>
        <p:spPr>
          <a:xfrm>
            <a:off x="5785477" y="3164226"/>
            <a:ext cx="470652" cy="769441"/>
          </a:xfrm>
          <a:prstGeom prst="rect">
            <a:avLst/>
          </a:prstGeom>
          <a:noFill/>
          <a:effectLst/>
        </p:spPr>
        <p:txBody>
          <a:bodyPr wrap="none" rtlCol="0">
            <a:spAutoFit/>
          </a:bodyPr>
          <a:lstStyle/>
          <a:p>
            <a:r>
              <a:rPr lang="en-US" sz="4400" b="1" dirty="0">
                <a:solidFill>
                  <a:srgbClr val="76A1DF"/>
                </a:solidFill>
              </a:rPr>
              <a:t>5</a:t>
            </a:r>
          </a:p>
        </p:txBody>
      </p:sp>
      <p:sp>
        <p:nvSpPr>
          <p:cNvPr id="25" name="TextBox 24"/>
          <p:cNvSpPr txBox="1"/>
          <p:nvPr/>
        </p:nvSpPr>
        <p:spPr>
          <a:xfrm>
            <a:off x="6929029" y="3164226"/>
            <a:ext cx="574647"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6000" b="1" dirty="0">
                <a:solidFill>
                  <a:srgbClr val="16A517"/>
                </a:solidFill>
              </a:rPr>
              <a:t>6</a:t>
            </a:r>
          </a:p>
        </p:txBody>
      </p:sp>
      <p:sp>
        <p:nvSpPr>
          <p:cNvPr id="26" name="TextBox 25"/>
          <p:cNvSpPr txBox="1"/>
          <p:nvPr/>
        </p:nvSpPr>
        <p:spPr>
          <a:xfrm>
            <a:off x="8268667"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7</a:t>
            </a:r>
          </a:p>
        </p:txBody>
      </p:sp>
      <p:pic>
        <p:nvPicPr>
          <p:cNvPr id="28" name="Picture 27" descr="ChallengeSteps2_Explore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2" y="1923447"/>
            <a:ext cx="1240779" cy="1240779"/>
          </a:xfrm>
          <a:prstGeom prst="rect">
            <a:avLst/>
          </a:prstGeom>
          <a:effectLst>
            <a:outerShdw blurRad="50800" dist="38100" dir="2700000" algn="tl" rotWithShape="0">
              <a:prstClr val="black">
                <a:alpha val="40000"/>
              </a:prstClr>
            </a:outerShdw>
          </a:effectLst>
        </p:spPr>
      </p:pic>
      <p:pic>
        <p:nvPicPr>
          <p:cNvPr id="29" name="Picture 28" descr="ChallengeSteps3_Sketch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312" y="1923447"/>
            <a:ext cx="1240779" cy="1240779"/>
          </a:xfrm>
          <a:prstGeom prst="rect">
            <a:avLst/>
          </a:prstGeom>
          <a:effectLst>
            <a:outerShdw blurRad="50800" dist="38100" dir="2700000" algn="tl" rotWithShape="0">
              <a:prstClr val="black">
                <a:alpha val="40000"/>
              </a:prstClr>
            </a:outerShdw>
          </a:effectLst>
        </p:spPr>
      </p:pic>
      <p:pic>
        <p:nvPicPr>
          <p:cNvPr id="30" name="Picture 29" descr="ChallengeSteps4_Create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091" y="1923447"/>
            <a:ext cx="1240779" cy="1240779"/>
          </a:xfrm>
          <a:prstGeom prst="rect">
            <a:avLst/>
          </a:prstGeom>
          <a:effectLst>
            <a:outerShdw blurRad="50800" dist="38100" dir="2700000" algn="tl" rotWithShape="0">
              <a:prstClr val="black">
                <a:alpha val="40000"/>
              </a:prstClr>
            </a:outerShdw>
          </a:effectLst>
        </p:spPr>
      </p:pic>
      <p:pic>
        <p:nvPicPr>
          <p:cNvPr id="31" name="Picture 30" descr="ChallengeSteps5_Try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870" y="1923447"/>
            <a:ext cx="1240779" cy="1240779"/>
          </a:xfrm>
          <a:prstGeom prst="rect">
            <a:avLst/>
          </a:prstGeom>
          <a:effectLst>
            <a:outerShdw blurRad="50800" dist="38100" dir="2700000" algn="tl" rotWithShape="0">
              <a:prstClr val="black">
                <a:alpha val="40000"/>
              </a:prstClr>
            </a:outerShdw>
          </a:effectLst>
        </p:spPr>
      </p:pic>
      <p:pic>
        <p:nvPicPr>
          <p:cNvPr id="32" name="Picture 31" descr="ChallengeSteps6_Tweak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649" y="1923447"/>
            <a:ext cx="1240779" cy="1240779"/>
          </a:xfrm>
          <a:prstGeom prst="rect">
            <a:avLst/>
          </a:prstGeom>
          <a:effectLst>
            <a:glow rad="330200">
              <a:schemeClr val="bg1">
                <a:alpha val="28000"/>
              </a:schemeClr>
            </a:glow>
            <a:outerShdw blurRad="50800" dist="38100" dir="2700000" algn="tl" rotWithShape="0">
              <a:prstClr val="black">
                <a:alpha val="40000"/>
              </a:prstClr>
            </a:outerShdw>
          </a:effectLst>
        </p:spPr>
      </p:pic>
      <p:pic>
        <p:nvPicPr>
          <p:cNvPr id="33" name="Picture 32" descr="ChallengeSteps7_Sell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428" y="1923447"/>
            <a:ext cx="1240779" cy="1240779"/>
          </a:xfrm>
          <a:prstGeom prst="rect">
            <a:avLst/>
          </a:prstGeom>
          <a:effectLst>
            <a:outerShdw blurRad="50800" dist="38100" dir="2700000" algn="tl" rotWithShape="0">
              <a:prstClr val="black">
                <a:alpha val="40000"/>
              </a:prstClr>
            </a:outerShdw>
          </a:effectLst>
        </p:spPr>
      </p:pic>
      <p:pic>
        <p:nvPicPr>
          <p:cNvPr id="9" name="Picture 8" descr="Slide_Tangerin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pic>
        <p:nvPicPr>
          <p:cNvPr id="34" name="Picture 33" descr="ChallengeSteps1_thin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753" y="1923447"/>
            <a:ext cx="1240779" cy="1240779"/>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860607" y="-69005"/>
            <a:ext cx="8229600" cy="1143000"/>
          </a:xfrm>
        </p:spPr>
        <p:txBody>
          <a:bodyPr>
            <a:normAutofit/>
          </a:bodyPr>
          <a:lstStyle/>
          <a:p>
            <a:pPr algn="l"/>
            <a:r>
              <a:rPr lang="en-US" sz="3200" b="1" dirty="0">
                <a:solidFill>
                  <a:schemeClr val="bg1"/>
                </a:solidFill>
              </a:rPr>
              <a:t>Step 6: </a:t>
            </a:r>
            <a:r>
              <a:rPr lang="en-US" sz="3200" dirty="0">
                <a:solidFill>
                  <a:schemeClr val="bg1"/>
                </a:solidFill>
              </a:rPr>
              <a:t>Tweak It</a:t>
            </a:r>
          </a:p>
        </p:txBody>
      </p:sp>
    </p:spTree>
    <p:extLst>
      <p:ext uri="{BB962C8B-B14F-4D97-AF65-F5344CB8AC3E}">
        <p14:creationId xmlns:p14="http://schemas.microsoft.com/office/powerpoint/2010/main" val="30026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4" descr="File:Thomas edison glühbi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6246">
            <a:off x="239075" y="180343"/>
            <a:ext cx="5136546" cy="7089382"/>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rot="687986">
            <a:off x="282749" y="1386529"/>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Thomas Edison</a:t>
            </a:r>
          </a:p>
        </p:txBody>
      </p:sp>
      <p:sp>
        <p:nvSpPr>
          <p:cNvPr id="32" name="Rounded Rectangle 31"/>
          <p:cNvSpPr/>
          <p:nvPr/>
        </p:nvSpPr>
        <p:spPr>
          <a:xfrm rot="21150837">
            <a:off x="4758152" y="75763"/>
            <a:ext cx="3637256" cy="268850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bigLight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2748">
            <a:off x="4542435" y="722024"/>
            <a:ext cx="1497841" cy="1497841"/>
          </a:xfrm>
          <a:prstGeom prst="rect">
            <a:avLst/>
          </a:prstGeom>
        </p:spPr>
      </p:pic>
      <p:sp>
        <p:nvSpPr>
          <p:cNvPr id="33" name="TextBox 32"/>
          <p:cNvSpPr txBox="1"/>
          <p:nvPr/>
        </p:nvSpPr>
        <p:spPr>
          <a:xfrm>
            <a:off x="5668679" y="450518"/>
            <a:ext cx="2886363" cy="1938992"/>
          </a:xfrm>
          <a:prstGeom prst="rect">
            <a:avLst/>
          </a:prstGeom>
          <a:noFill/>
        </p:spPr>
        <p:txBody>
          <a:bodyPr wrap="square" rtlCol="0">
            <a:spAutoFit/>
          </a:bodyPr>
          <a:lstStyle/>
          <a:p>
            <a:pPr algn="ctr"/>
            <a:r>
              <a:rPr lang="en-US" sz="2400" b="1" dirty="0">
                <a:solidFill>
                  <a:srgbClr val="FD7C08"/>
                </a:solidFill>
              </a:rPr>
              <a:t>In his first breakthrough, he designed a lightbulb that burned for 13.5 hours!</a:t>
            </a:r>
          </a:p>
        </p:txBody>
      </p:sp>
      <p:pic>
        <p:nvPicPr>
          <p:cNvPr id="27" name="Picture 26" descr="Slide2_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660" y="551750"/>
            <a:ext cx="8547340" cy="5817663"/>
          </a:xfrm>
          <a:prstGeom prst="rect">
            <a:avLst/>
          </a:prstGeom>
        </p:spPr>
      </p:pic>
      <p:sp>
        <p:nvSpPr>
          <p:cNvPr id="2" name="Title 1"/>
          <p:cNvSpPr>
            <a:spLocks noGrp="1"/>
          </p:cNvSpPr>
          <p:nvPr>
            <p:ph type="title"/>
          </p:nvPr>
        </p:nvSpPr>
        <p:spPr>
          <a:xfrm>
            <a:off x="3802183" y="4668273"/>
            <a:ext cx="5364004" cy="1143000"/>
          </a:xfrm>
        </p:spPr>
        <p:txBody>
          <a:bodyPr/>
          <a:lstStyle/>
          <a:p>
            <a:pPr algn="l"/>
            <a:r>
              <a:rPr lang="en-US" b="1" dirty="0">
                <a:solidFill>
                  <a:schemeClr val="bg1"/>
                </a:solidFill>
              </a:rPr>
              <a:t>Tweak Your Invention</a:t>
            </a:r>
          </a:p>
        </p:txBody>
      </p:sp>
      <p:sp>
        <p:nvSpPr>
          <p:cNvPr id="3" name="Rectangle 2"/>
          <p:cNvSpPr/>
          <p:nvPr/>
        </p:nvSpPr>
        <p:spPr>
          <a:xfrm>
            <a:off x="5634182" y="3725034"/>
            <a:ext cx="3462732" cy="1200328"/>
          </a:xfrm>
          <a:prstGeom prst="rect">
            <a:avLst/>
          </a:prstGeom>
        </p:spPr>
        <p:txBody>
          <a:bodyPr wrap="square">
            <a:spAutoFit/>
          </a:bodyPr>
          <a:lstStyle/>
          <a:p>
            <a:pPr algn="ctr"/>
            <a:r>
              <a:rPr lang="en-US" sz="2400" dirty="0"/>
              <a:t>Inventors rarely get an invention right on the first try!  </a:t>
            </a:r>
          </a:p>
        </p:txBody>
      </p:sp>
    </p:spTree>
    <p:extLst>
      <p:ext uri="{BB962C8B-B14F-4D97-AF65-F5344CB8AC3E}">
        <p14:creationId xmlns:p14="http://schemas.microsoft.com/office/powerpoint/2010/main" val="248309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4" descr="File:Thomas edison glühbi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6018">
            <a:off x="581595" y="231924"/>
            <a:ext cx="5218926" cy="720308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rot="687986">
            <a:off x="282749" y="1386529"/>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Thomas Edison</a:t>
            </a:r>
          </a:p>
        </p:txBody>
      </p:sp>
      <p:pic>
        <p:nvPicPr>
          <p:cNvPr id="10" name="Picture 9" descr="Slide2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32" y="4325"/>
            <a:ext cx="8569527" cy="6630404"/>
          </a:xfrm>
          <a:prstGeom prst="rect">
            <a:avLst/>
          </a:prstGeom>
        </p:spPr>
      </p:pic>
      <p:sp>
        <p:nvSpPr>
          <p:cNvPr id="2" name="Title 1"/>
          <p:cNvSpPr>
            <a:spLocks noGrp="1"/>
          </p:cNvSpPr>
          <p:nvPr>
            <p:ph type="title"/>
          </p:nvPr>
        </p:nvSpPr>
        <p:spPr>
          <a:xfrm>
            <a:off x="4008048" y="4829909"/>
            <a:ext cx="5248549" cy="1143000"/>
          </a:xfrm>
        </p:spPr>
        <p:txBody>
          <a:bodyPr/>
          <a:lstStyle/>
          <a:p>
            <a:pPr algn="l"/>
            <a:r>
              <a:rPr lang="en-US" b="1" dirty="0">
                <a:solidFill>
                  <a:schemeClr val="bg1"/>
                </a:solidFill>
              </a:rPr>
              <a:t>Tweak Your Invention</a:t>
            </a:r>
          </a:p>
        </p:txBody>
      </p:sp>
      <p:sp>
        <p:nvSpPr>
          <p:cNvPr id="32" name="Rounded Rectangle 31"/>
          <p:cNvSpPr/>
          <p:nvPr/>
        </p:nvSpPr>
        <p:spPr>
          <a:xfrm rot="445444">
            <a:off x="4874883" y="208731"/>
            <a:ext cx="3336644" cy="266304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rot="479862">
            <a:off x="5727154" y="240673"/>
            <a:ext cx="2456290" cy="2677656"/>
          </a:xfrm>
          <a:prstGeom prst="rect">
            <a:avLst/>
          </a:prstGeom>
          <a:noFill/>
        </p:spPr>
        <p:txBody>
          <a:bodyPr wrap="square" rtlCol="0">
            <a:spAutoFit/>
          </a:bodyPr>
          <a:lstStyle/>
          <a:p>
            <a:pPr algn="ctr"/>
            <a:r>
              <a:rPr lang="en-US" sz="2400" b="1" dirty="0">
                <a:solidFill>
                  <a:srgbClr val="FD7C08"/>
                </a:solidFill>
              </a:rPr>
              <a:t>After tweaking his invention by using different materials, his lightbulb burned over</a:t>
            </a:r>
          </a:p>
          <a:p>
            <a:pPr algn="ctr"/>
            <a:r>
              <a:rPr lang="en-US" sz="2400" b="1" dirty="0">
                <a:solidFill>
                  <a:srgbClr val="FD7C08"/>
                </a:solidFill>
              </a:rPr>
              <a:t>1200 Hours!</a:t>
            </a:r>
          </a:p>
        </p:txBody>
      </p:sp>
      <p:pic>
        <p:nvPicPr>
          <p:cNvPr id="30" name="Picture 29" descr="bigLightBul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9641">
            <a:off x="4698643" y="499470"/>
            <a:ext cx="1359211" cy="1541499"/>
          </a:xfrm>
          <a:prstGeom prst="rect">
            <a:avLst/>
          </a:prstGeom>
        </p:spPr>
      </p:pic>
    </p:spTree>
    <p:extLst>
      <p:ext uri="{BB962C8B-B14F-4D97-AF65-F5344CB8AC3E}">
        <p14:creationId xmlns:p14="http://schemas.microsoft.com/office/powerpoint/2010/main" val="121242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etter binder1.JPG"/>
          <p:cNvPicPr>
            <a:picLocks noChangeAspect="1"/>
          </p:cNvPicPr>
          <p:nvPr/>
        </p:nvPicPr>
        <p:blipFill>
          <a:blip r:embed="rId3" cstate="print"/>
          <a:stretch>
            <a:fillRect/>
          </a:stretch>
        </p:blipFill>
        <p:spPr>
          <a:xfrm rot="21095267">
            <a:off x="967317" y="993779"/>
            <a:ext cx="5399386" cy="4049540"/>
          </a:xfrm>
          <a:prstGeom prst="rect">
            <a:avLst/>
          </a:prstGeom>
        </p:spPr>
      </p:pic>
      <p:sp>
        <p:nvSpPr>
          <p:cNvPr id="19" name="TextBox 18"/>
          <p:cNvSpPr txBox="1"/>
          <p:nvPr/>
        </p:nvSpPr>
        <p:spPr>
          <a:xfrm rot="21318905">
            <a:off x="762949" y="4772187"/>
            <a:ext cx="1852340" cy="461665"/>
          </a:xfrm>
          <a:prstGeom prst="rect">
            <a:avLst/>
          </a:prstGeom>
          <a:solidFill>
            <a:schemeClr val="bg1"/>
          </a:solidFill>
        </p:spPr>
        <p:txBody>
          <a:bodyPr wrap="none" rtlCol="0">
            <a:spAutoFit/>
          </a:bodyPr>
          <a:lstStyle/>
          <a:p>
            <a:pPr algn="ctr"/>
            <a:r>
              <a:rPr lang="en-US" sz="2400" dirty="0">
                <a:solidFill>
                  <a:srgbClr val="16AC18"/>
                </a:solidFill>
              </a:rPr>
              <a:t>Better Binder</a:t>
            </a:r>
          </a:p>
        </p:txBody>
      </p:sp>
      <p:pic>
        <p:nvPicPr>
          <p:cNvPr id="8" name="Picture 7"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6452"/>
            <a:ext cx="8875059" cy="6858000"/>
          </a:xfrm>
          <a:prstGeom prst="rect">
            <a:avLst/>
          </a:prstGeom>
        </p:spPr>
      </p:pic>
      <p:sp>
        <p:nvSpPr>
          <p:cNvPr id="2" name="Title 1"/>
          <p:cNvSpPr>
            <a:spLocks noGrp="1"/>
          </p:cNvSpPr>
          <p:nvPr>
            <p:ph type="title"/>
          </p:nvPr>
        </p:nvSpPr>
        <p:spPr>
          <a:xfrm>
            <a:off x="3795071" y="4844984"/>
            <a:ext cx="5071838" cy="1143000"/>
          </a:xfrm>
        </p:spPr>
        <p:txBody>
          <a:bodyPr/>
          <a:lstStyle/>
          <a:p>
            <a:pPr algn="l"/>
            <a:r>
              <a:rPr lang="en-US" b="1" dirty="0">
                <a:solidFill>
                  <a:schemeClr val="bg1"/>
                </a:solidFill>
              </a:rPr>
              <a:t>Make Improvements</a:t>
            </a:r>
          </a:p>
        </p:txBody>
      </p:sp>
      <p:sp>
        <p:nvSpPr>
          <p:cNvPr id="23" name="TextBox 22"/>
          <p:cNvSpPr txBox="1"/>
          <p:nvPr/>
        </p:nvSpPr>
        <p:spPr>
          <a:xfrm rot="559532">
            <a:off x="5205851" y="1407364"/>
            <a:ext cx="2856038" cy="1200328"/>
          </a:xfrm>
          <a:prstGeom prst="rect">
            <a:avLst/>
          </a:prstGeom>
          <a:solidFill>
            <a:srgbClr val="16AC18"/>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bg1"/>
                </a:solidFill>
              </a:rPr>
              <a:t>Anna S. </a:t>
            </a:r>
            <a:r>
              <a:rPr lang="en-US" sz="2400" b="1" dirty="0" err="1">
                <a:solidFill>
                  <a:schemeClr val="bg1"/>
                </a:solidFill>
              </a:rPr>
              <a:t>Kloi</a:t>
            </a:r>
            <a:r>
              <a:rPr lang="en-US" sz="2400" b="1" dirty="0">
                <a:solidFill>
                  <a:schemeClr val="bg1"/>
                </a:solidFill>
              </a:rPr>
              <a:t> B. and Mia B</a:t>
            </a:r>
          </a:p>
          <a:p>
            <a:pPr algn="ctr"/>
            <a:r>
              <a:rPr lang="en-US" sz="2400" dirty="0">
                <a:solidFill>
                  <a:schemeClr val="bg1"/>
                </a:solidFill>
              </a:rPr>
              <a:t>Amarillo, Texas, USA</a:t>
            </a:r>
          </a:p>
        </p:txBody>
      </p:sp>
      <p:pic>
        <p:nvPicPr>
          <p:cNvPr id="10" name="Picture 9"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 y="11378"/>
            <a:ext cx="9144418" cy="7145611"/>
          </a:xfrm>
          <a:prstGeom prst="rect">
            <a:avLst/>
          </a:prstGeom>
        </p:spPr>
      </p:pic>
      <p:sp>
        <p:nvSpPr>
          <p:cNvPr id="11" name="Title 1"/>
          <p:cNvSpPr txBox="1">
            <a:spLocks/>
          </p:cNvSpPr>
          <p:nvPr/>
        </p:nvSpPr>
        <p:spPr>
          <a:xfrm>
            <a:off x="268941" y="-69005"/>
            <a:ext cx="361903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Step 6: Tweak It</a:t>
            </a:r>
          </a:p>
        </p:txBody>
      </p:sp>
    </p:spTree>
    <p:extLst>
      <p:ext uri="{BB962C8B-B14F-4D97-AF65-F5344CB8AC3E}">
        <p14:creationId xmlns:p14="http://schemas.microsoft.com/office/powerpoint/2010/main" val="22487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rot="21120331" flipH="1">
            <a:off x="1063077" y="756738"/>
            <a:ext cx="6075749" cy="4422148"/>
          </a:xfrm>
          <a:prstGeom prst="rect">
            <a:avLst/>
          </a:prstGeom>
        </p:spPr>
      </p:pic>
      <p:pic>
        <p:nvPicPr>
          <p:cNvPr id="8" name="Picture 7"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2" name="Title 1"/>
          <p:cNvSpPr>
            <a:spLocks noGrp="1"/>
          </p:cNvSpPr>
          <p:nvPr>
            <p:ph type="title"/>
          </p:nvPr>
        </p:nvSpPr>
        <p:spPr>
          <a:xfrm>
            <a:off x="3795071" y="4763959"/>
            <a:ext cx="8229600" cy="1143000"/>
          </a:xfrm>
        </p:spPr>
        <p:txBody>
          <a:bodyPr/>
          <a:lstStyle/>
          <a:p>
            <a:pPr algn="l"/>
            <a:r>
              <a:rPr lang="en-US" b="1" dirty="0">
                <a:solidFill>
                  <a:schemeClr val="bg1"/>
                </a:solidFill>
              </a:rPr>
              <a:t>Make Improvements</a:t>
            </a:r>
          </a:p>
        </p:txBody>
      </p:sp>
      <p:sp>
        <p:nvSpPr>
          <p:cNvPr id="23" name="TextBox 22"/>
          <p:cNvSpPr txBox="1"/>
          <p:nvPr/>
        </p:nvSpPr>
        <p:spPr>
          <a:xfrm rot="21248314">
            <a:off x="6084919" y="1932861"/>
            <a:ext cx="2663789" cy="830997"/>
          </a:xfrm>
          <a:prstGeom prst="rect">
            <a:avLst/>
          </a:prstGeom>
          <a:solidFill>
            <a:srgbClr val="16AC18"/>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bg1"/>
                </a:solidFill>
              </a:rPr>
              <a:t>Chase L.</a:t>
            </a:r>
          </a:p>
          <a:p>
            <a:pPr algn="ctr"/>
            <a:r>
              <a:rPr lang="en-US" sz="2400" dirty="0">
                <a:solidFill>
                  <a:schemeClr val="bg1"/>
                </a:solidFill>
              </a:rPr>
              <a:t>North Carolina, USA</a:t>
            </a:r>
          </a:p>
        </p:txBody>
      </p:sp>
      <p:sp>
        <p:nvSpPr>
          <p:cNvPr id="19" name="TextBox 18"/>
          <p:cNvSpPr txBox="1"/>
          <p:nvPr/>
        </p:nvSpPr>
        <p:spPr>
          <a:xfrm rot="21014598">
            <a:off x="808453" y="5193339"/>
            <a:ext cx="2178301" cy="461665"/>
          </a:xfrm>
          <a:prstGeom prst="rect">
            <a:avLst/>
          </a:prstGeom>
          <a:solidFill>
            <a:schemeClr val="bg1"/>
          </a:solidFill>
        </p:spPr>
        <p:txBody>
          <a:bodyPr wrap="none" rtlCol="0">
            <a:spAutoFit/>
          </a:bodyPr>
          <a:lstStyle/>
          <a:p>
            <a:pPr algn="ctr"/>
            <a:r>
              <a:rPr lang="en-US" sz="2400" dirty="0">
                <a:solidFill>
                  <a:srgbClr val="16AC18"/>
                </a:solidFill>
              </a:rPr>
              <a:t>Refugee Travois</a:t>
            </a:r>
          </a:p>
        </p:txBody>
      </p:sp>
      <p:pic>
        <p:nvPicPr>
          <p:cNvPr id="11" name="Picture 10"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 y="11378"/>
            <a:ext cx="9144419" cy="7145611"/>
          </a:xfrm>
          <a:prstGeom prst="rect">
            <a:avLst/>
          </a:prstGeom>
        </p:spPr>
      </p:pic>
      <p:sp>
        <p:nvSpPr>
          <p:cNvPr id="12" name="Title 1"/>
          <p:cNvSpPr txBox="1">
            <a:spLocks/>
          </p:cNvSpPr>
          <p:nvPr/>
        </p:nvSpPr>
        <p:spPr>
          <a:xfrm>
            <a:off x="268941" y="-69005"/>
            <a:ext cx="361903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Step 6: Tweak It</a:t>
            </a:r>
          </a:p>
        </p:txBody>
      </p:sp>
    </p:spTree>
    <p:extLst>
      <p:ext uri="{BB962C8B-B14F-4D97-AF65-F5344CB8AC3E}">
        <p14:creationId xmlns:p14="http://schemas.microsoft.com/office/powerpoint/2010/main" val="172114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9659"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06"/>
            <a:ext cx="9144000" cy="7208445"/>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dirty="0">
                <a:solidFill>
                  <a:schemeClr val="bg1"/>
                </a:solidFill>
              </a:rPr>
              <a:t>Review Step 5 Try It Results</a:t>
            </a:r>
          </a:p>
        </p:txBody>
      </p:sp>
      <p:sp>
        <p:nvSpPr>
          <p:cNvPr id="6" name="TextBox 5">
            <a:extLst>
              <a:ext uri="{FF2B5EF4-FFF2-40B4-BE49-F238E27FC236}">
                <a16:creationId xmlns:a16="http://schemas.microsoft.com/office/drawing/2014/main" id="{1BA40742-B626-4014-B2BD-B52DD4F2B1A5}"/>
              </a:ext>
            </a:extLst>
          </p:cNvPr>
          <p:cNvSpPr txBox="1"/>
          <p:nvPr/>
        </p:nvSpPr>
        <p:spPr>
          <a:xfrm rot="21339325">
            <a:off x="981587" y="1796279"/>
            <a:ext cx="7483853" cy="34778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571500" indent="-571500">
              <a:buFont typeface="Arial"/>
              <a:buChar char="•"/>
            </a:pPr>
            <a:r>
              <a:rPr lang="en-US" sz="4400" b="1" dirty="0">
                <a:solidFill>
                  <a:schemeClr val="accent6"/>
                </a:solidFill>
              </a:rPr>
              <a:t>List Weaknesses</a:t>
            </a:r>
          </a:p>
          <a:p>
            <a:pPr marL="571500" indent="-571500">
              <a:buFont typeface="Arial"/>
              <a:buChar char="•"/>
            </a:pPr>
            <a:r>
              <a:rPr lang="en-US" sz="4400" b="1" dirty="0">
                <a:solidFill>
                  <a:schemeClr val="accent6"/>
                </a:solidFill>
              </a:rPr>
              <a:t>Brainstorm Fixes</a:t>
            </a:r>
          </a:p>
          <a:p>
            <a:pPr marL="571500" indent="-571500">
              <a:buFont typeface="Arial"/>
              <a:buChar char="•"/>
            </a:pPr>
            <a:r>
              <a:rPr lang="en-US" sz="4400" b="1" dirty="0">
                <a:solidFill>
                  <a:schemeClr val="accent6"/>
                </a:solidFill>
              </a:rPr>
              <a:t>List Additional Materials</a:t>
            </a:r>
          </a:p>
          <a:p>
            <a:pPr marL="571500" indent="-571500">
              <a:buFont typeface="Arial"/>
              <a:buChar char="•"/>
            </a:pPr>
            <a:r>
              <a:rPr lang="en-US" sz="4400" b="1" dirty="0">
                <a:solidFill>
                  <a:schemeClr val="accent6"/>
                </a:solidFill>
              </a:rPr>
              <a:t>Adjust Your Prototype</a:t>
            </a:r>
          </a:p>
          <a:p>
            <a:pPr marL="571500" indent="-571500">
              <a:buFont typeface="Arial"/>
              <a:buChar char="•"/>
            </a:pPr>
            <a:r>
              <a:rPr lang="en-US" sz="4400" b="1" dirty="0">
                <a:solidFill>
                  <a:schemeClr val="accent6"/>
                </a:solidFill>
              </a:rPr>
              <a:t>Ask friends what they think</a:t>
            </a:r>
          </a:p>
        </p:txBody>
      </p:sp>
    </p:spTree>
    <p:extLst>
      <p:ext uri="{BB962C8B-B14F-4D97-AF65-F5344CB8AC3E}">
        <p14:creationId xmlns:p14="http://schemas.microsoft.com/office/powerpoint/2010/main" val="262767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659"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4-02-02 at 1.0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967">
            <a:off x="821687" y="-438115"/>
            <a:ext cx="6885992" cy="6858000"/>
          </a:xfrm>
          <a:prstGeom prst="rect">
            <a:avLst/>
          </a:prstGeom>
        </p:spPr>
      </p:pic>
      <p:pic>
        <p:nvPicPr>
          <p:cNvPr id="12" name="Picture 11" descr="Slide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9" y="0"/>
            <a:ext cx="9163659" cy="7208445"/>
          </a:xfrm>
          <a:prstGeom prst="rect">
            <a:avLst/>
          </a:prstGeom>
        </p:spPr>
      </p:pic>
      <p:sp>
        <p:nvSpPr>
          <p:cNvPr id="25" name="Title 1"/>
          <p:cNvSpPr txBox="1">
            <a:spLocks/>
          </p:cNvSpPr>
          <p:nvPr/>
        </p:nvSpPr>
        <p:spPr>
          <a:xfrm>
            <a:off x="860607" y="-6900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Document Your Tweaks</a:t>
            </a:r>
          </a:p>
        </p:txBody>
      </p:sp>
      <p:sp>
        <p:nvSpPr>
          <p:cNvPr id="18" name="TextBox 17"/>
          <p:cNvSpPr txBox="1"/>
          <p:nvPr/>
        </p:nvSpPr>
        <p:spPr>
          <a:xfrm rot="21123945">
            <a:off x="1590529" y="1208241"/>
            <a:ext cx="5400400" cy="2308324"/>
          </a:xfrm>
          <a:prstGeom prst="rect">
            <a:avLst/>
          </a:prstGeom>
          <a:noFill/>
        </p:spPr>
        <p:txBody>
          <a:bodyPr wrap="square" rtlCol="0">
            <a:spAutoFit/>
          </a:bodyPr>
          <a:lstStyle/>
          <a:p>
            <a:pPr marL="285750" indent="-285750">
              <a:buFont typeface="Arial"/>
              <a:buChar char="•"/>
            </a:pPr>
            <a:r>
              <a:rPr lang="en-US" sz="3600" b="1" dirty="0">
                <a:solidFill>
                  <a:schemeClr val="accent6"/>
                </a:solidFill>
              </a:rPr>
              <a:t>Do your tweaks</a:t>
            </a:r>
          </a:p>
          <a:p>
            <a:pPr marL="285750" indent="-285750">
              <a:buFont typeface="Arial"/>
              <a:buChar char="•"/>
            </a:pPr>
            <a:r>
              <a:rPr lang="en-US" sz="3600" b="1" dirty="0">
                <a:solidFill>
                  <a:schemeClr val="accent6"/>
                </a:solidFill>
              </a:rPr>
              <a:t>Record results</a:t>
            </a:r>
          </a:p>
          <a:p>
            <a:pPr marL="285750" indent="-285750">
              <a:buFont typeface="Arial"/>
              <a:buChar char="•"/>
            </a:pPr>
            <a:r>
              <a:rPr lang="en-US" sz="3600" b="1" dirty="0">
                <a:solidFill>
                  <a:schemeClr val="accent6"/>
                </a:solidFill>
              </a:rPr>
              <a:t>Document your work for judges to review</a:t>
            </a:r>
          </a:p>
        </p:txBody>
      </p:sp>
    </p:spTree>
    <p:extLst>
      <p:ext uri="{BB962C8B-B14F-4D97-AF65-F5344CB8AC3E}">
        <p14:creationId xmlns:p14="http://schemas.microsoft.com/office/powerpoint/2010/main" val="386769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9247261"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pic>
        <p:nvPicPr>
          <p:cNvPr id="9" name="Picture 8"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dirty="0">
                <a:solidFill>
                  <a:schemeClr val="bg1"/>
                </a:solidFill>
              </a:rPr>
              <a:t>That</a:t>
            </a:r>
            <a:r>
              <a:rPr lang="fr-FR" sz="3200" dirty="0">
                <a:solidFill>
                  <a:schemeClr val="bg1"/>
                </a:solidFill>
              </a:rPr>
              <a:t>’</a:t>
            </a:r>
            <a:r>
              <a:rPr lang="en-US" sz="3200" dirty="0">
                <a:solidFill>
                  <a:schemeClr val="bg1"/>
                </a:solidFill>
              </a:rPr>
              <a:t>s the 6th Step in the Invention Process.</a:t>
            </a:r>
          </a:p>
        </p:txBody>
      </p:sp>
      <p:pic>
        <p:nvPicPr>
          <p:cNvPr id="8" name="Picture 7" descr="ChallengeSteps6_Tweak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144" y="2753772"/>
            <a:ext cx="2161582" cy="2161582"/>
          </a:xfrm>
          <a:prstGeom prst="rect">
            <a:avLst/>
          </a:prstGeom>
          <a:effectLst>
            <a:glow rad="330200">
              <a:schemeClr val="bg1">
                <a:alpha val="28000"/>
              </a:schemeClr>
            </a:glow>
          </a:effectLst>
        </p:spPr>
      </p:pic>
      <p:sp>
        <p:nvSpPr>
          <p:cNvPr id="10" name="Rectangle 9">
            <a:extLst>
              <a:ext uri="{FF2B5EF4-FFF2-40B4-BE49-F238E27FC236}">
                <a16:creationId xmlns:a16="http://schemas.microsoft.com/office/drawing/2014/main" id="{BD33FFD8-746F-4446-8B15-94CCA2441061}"/>
              </a:ext>
            </a:extLst>
          </p:cNvPr>
          <p:cNvSpPr/>
          <p:nvPr/>
        </p:nvSpPr>
        <p:spPr>
          <a:xfrm rot="21274672">
            <a:off x="4350193" y="2783847"/>
            <a:ext cx="4433287" cy="1191195"/>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Can’t wait to see your improvements!</a:t>
            </a:r>
          </a:p>
        </p:txBody>
      </p:sp>
    </p:spTree>
    <p:extLst>
      <p:ext uri="{BB962C8B-B14F-4D97-AF65-F5344CB8AC3E}">
        <p14:creationId xmlns:p14="http://schemas.microsoft.com/office/powerpoint/2010/main" val="2736638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6995</TotalTime>
  <Words>565</Words>
  <Application>Microsoft Office PowerPoint</Application>
  <PresentationFormat>On-screen Show (4:3)</PresentationFormat>
  <Paragraphs>73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Helvetica Neue Light</vt:lpstr>
      <vt:lpstr>Office Theme</vt:lpstr>
      <vt:lpstr>PowerPoint Presentation</vt:lpstr>
      <vt:lpstr>Step 6: Tweak It</vt:lpstr>
      <vt:lpstr>Tweak Your Invention</vt:lpstr>
      <vt:lpstr>Tweak Your Invention</vt:lpstr>
      <vt:lpstr>Make Improvements</vt:lpstr>
      <vt:lpstr>Make Improvements</vt:lpstr>
      <vt:lpstr>Review Step 5 Try It Results</vt:lpstr>
      <vt:lpstr>PowerPoint Presentation</vt:lpstr>
      <vt:lpstr>That’s the 6th Step in the Invention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Charles Tibedo</cp:lastModifiedBy>
  <cp:revision>142</cp:revision>
  <cp:lastPrinted>2014-02-05T14:48:46Z</cp:lastPrinted>
  <dcterms:created xsi:type="dcterms:W3CDTF">2014-01-19T15:59:07Z</dcterms:created>
  <dcterms:modified xsi:type="dcterms:W3CDTF">2017-12-27T16:12:52Z</dcterms:modified>
</cp:coreProperties>
</file>